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3"/>
  </p:notesMasterIdLst>
  <p:handoutMasterIdLst>
    <p:handoutMasterId r:id="rId14"/>
  </p:handoutMasterIdLst>
  <p:sldIdLst>
    <p:sldId id="308" r:id="rId2"/>
    <p:sldId id="309" r:id="rId3"/>
    <p:sldId id="297" r:id="rId4"/>
    <p:sldId id="257" r:id="rId5"/>
    <p:sldId id="258" r:id="rId6"/>
    <p:sldId id="259" r:id="rId7"/>
    <p:sldId id="301" r:id="rId8"/>
    <p:sldId id="302" r:id="rId9"/>
    <p:sldId id="303" r:id="rId10"/>
    <p:sldId id="304" r:id="rId11"/>
    <p:sldId id="306" r:id="rId12"/>
  </p:sldIdLst>
  <p:sldSz cx="9144000" cy="6858000" type="screen4x3"/>
  <p:notesSz cx="9866313" cy="6735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72"/>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402" cy="33834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589198" y="0"/>
            <a:ext cx="4275402" cy="338348"/>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6397417"/>
            <a:ext cx="4275402" cy="33834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589198" y="6397417"/>
            <a:ext cx="4275402" cy="338347"/>
          </a:xfrm>
          <a:prstGeom prst="rect">
            <a:avLst/>
          </a:prstGeom>
        </p:spPr>
        <p:txBody>
          <a:bodyPr vert="horz" lIns="91440" tIns="45720" rIns="91440" bIns="45720" rtlCol="0" anchor="b"/>
          <a:lstStyle>
            <a:lvl1pPr algn="r">
              <a:defRPr sz="1200"/>
            </a:lvl1pPr>
          </a:lstStyle>
          <a:p>
            <a:fld id="{8FA74CD8-2FA2-46D9-B9FD-4920222B7C4D}" type="slidenum">
              <a:rPr lang="en-US" smtClean="0"/>
              <a:t>‹#›</a:t>
            </a:fld>
            <a:endParaRPr lang="en-US"/>
          </a:p>
        </p:txBody>
      </p:sp>
    </p:spTree>
    <p:extLst>
      <p:ext uri="{BB962C8B-B14F-4D97-AF65-F5344CB8AC3E}">
        <p14:creationId xmlns:p14="http://schemas.microsoft.com/office/powerpoint/2010/main" val="8820284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402" cy="33834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589198" y="0"/>
            <a:ext cx="4275402" cy="338348"/>
          </a:xfrm>
          <a:prstGeom prst="rect">
            <a:avLst/>
          </a:prstGeom>
        </p:spPr>
        <p:txBody>
          <a:bodyPr vert="horz" lIns="91440" tIns="45720" rIns="91440" bIns="45720" rtlCol="0"/>
          <a:lstStyle>
            <a:lvl1pPr algn="r">
              <a:defRPr sz="1200"/>
            </a:lvl1pPr>
          </a:lstStyle>
          <a:p>
            <a:endParaRPr lang="en-US"/>
          </a:p>
        </p:txBody>
      </p:sp>
      <p:sp>
        <p:nvSpPr>
          <p:cNvPr id="4" name="Slide Image Placeholder 3"/>
          <p:cNvSpPr>
            <a:spLocks noGrp="1" noRot="1" noChangeAspect="1"/>
          </p:cNvSpPr>
          <p:nvPr>
            <p:ph type="sldImg" idx="2"/>
          </p:nvPr>
        </p:nvSpPr>
        <p:spPr>
          <a:xfrm>
            <a:off x="3417888" y="841375"/>
            <a:ext cx="3030537" cy="22733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86632" y="3241587"/>
            <a:ext cx="7893050" cy="265220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397417"/>
            <a:ext cx="4275402" cy="3383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589198" y="6397417"/>
            <a:ext cx="4275402" cy="338347"/>
          </a:xfrm>
          <a:prstGeom prst="rect">
            <a:avLst/>
          </a:prstGeom>
        </p:spPr>
        <p:txBody>
          <a:bodyPr vert="horz" lIns="91440" tIns="45720" rIns="91440" bIns="45720" rtlCol="0" anchor="b"/>
          <a:lstStyle>
            <a:lvl1pPr algn="r">
              <a:defRPr sz="1200"/>
            </a:lvl1pPr>
          </a:lstStyle>
          <a:p>
            <a:fld id="{6301DCC7-B360-44DC-8BE5-8757255FD2BB}" type="slidenum">
              <a:rPr lang="en-US" smtClean="0"/>
              <a:t>‹#›</a:t>
            </a:fld>
            <a:endParaRPr lang="en-US"/>
          </a:p>
        </p:txBody>
      </p:sp>
    </p:spTree>
    <p:extLst>
      <p:ext uri="{BB962C8B-B14F-4D97-AF65-F5344CB8AC3E}">
        <p14:creationId xmlns:p14="http://schemas.microsoft.com/office/powerpoint/2010/main" val="2171553917"/>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77786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B5DC18-C315-8619-5117-04F34A4BCF97}"/>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19847A6D-2235-9812-7FD1-1BAD6896BBA1}"/>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EABABC22-FBAC-7A67-5924-B2F23EB329FB}"/>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a16="http://schemas.microsoft.com/office/drawing/2014/main" xmlns="" id="{12100E3F-625B-0DFE-FEBF-3C7C19FD38E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940518EA-9C17-4307-B7F6-6877E4EBB700}"/>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387055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345D34-E82F-B0A0-6D1A-00454CE1D950}"/>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96F6B7F3-5F58-F7D7-2E04-B7F052B3549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06C1DA71-0DAE-79F7-87B3-4F4C5B19E5FF}"/>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a16="http://schemas.microsoft.com/office/drawing/2014/main" xmlns="" id="{FFA0F2AE-E030-2A01-EA6B-CC2B7AFAD64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FC7B2171-7C6E-CB13-4821-481BF2776175}"/>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3287400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A1AC54AB-EFB6-695A-6106-2D99C3713F11}"/>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7C4580DE-B760-AB83-C5DE-F84FD98E5C99}"/>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17C40243-688C-8EED-F83E-AF2398C2CD17}"/>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a16="http://schemas.microsoft.com/office/drawing/2014/main" xmlns="" id="{6635F16A-DF1B-2076-ACF6-21E68454BDB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DE04E0BE-A85C-087F-A65F-0D8ABB344253}"/>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1073166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4E116F-6FCA-83BD-335E-070C24AA432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0A3B9214-E39E-D793-D99B-76BA3CD25F1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9A81A70B-6EFE-BB07-C5DA-B5499EEB6594}"/>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a16="http://schemas.microsoft.com/office/drawing/2014/main" xmlns="" id="{C167888C-B4E4-B25F-F4B9-CAEB58B621D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A6881B17-9BD1-203B-7606-4E939557610D}"/>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654973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7B3B43-F6BF-BA60-1949-043BE3552399}"/>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0A7B31A9-7DD0-3C79-54F9-4210C8D605A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9EB440F2-CF4F-0AEE-8950-D64E2C7C8B67}"/>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a16="http://schemas.microsoft.com/office/drawing/2014/main" xmlns="" id="{F18573C5-3B2A-50AF-4578-A6D38E30A77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66A3071E-339E-7020-3C3D-7A88769E0397}"/>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1669522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2603A4-93C8-E69A-D26E-70DDFF13AAA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A91A1180-C6CB-35D7-09F8-E65BC48CB7A5}"/>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ABBBB790-A61A-2B40-2A4D-CBEFFD2FF2AE}"/>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C8E4CD04-2EE7-BF30-1474-1095674399E4}"/>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6" name="Footer Placeholder 5">
            <a:extLst>
              <a:ext uri="{FF2B5EF4-FFF2-40B4-BE49-F238E27FC236}">
                <a16:creationId xmlns:a16="http://schemas.microsoft.com/office/drawing/2014/main" xmlns="" id="{FDBE0965-5B63-62E8-53CE-FAB6133BA60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1F11FEE8-985F-3F9E-74C3-5EE0622CFCFC}"/>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1052650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E146F1-9C93-B39D-C18E-64451CC543A9}"/>
              </a:ext>
            </a:extLst>
          </p:cNvPr>
          <p:cNvSpPr>
            <a:spLocks noGrp="1"/>
          </p:cNvSpPr>
          <p:nvPr>
            <p:ph type="title"/>
          </p:nvPr>
        </p:nvSpPr>
        <p:spPr>
          <a:xfrm>
            <a:off x="629841" y="365126"/>
            <a:ext cx="78867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49C0589D-0A2D-8DDA-CA38-D7B568AD19D7}"/>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4BA24DD8-3FA1-A4EB-D81A-F1EE14FEFBAA}"/>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9C59BD2F-16E1-BCAA-1FE8-73C5C102B40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828B042-B577-9F4F-C5CC-00F19C431AE5}"/>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0C9EC76C-563D-4902-D91A-FC1B9978E3A7}"/>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8" name="Footer Placeholder 7">
            <a:extLst>
              <a:ext uri="{FF2B5EF4-FFF2-40B4-BE49-F238E27FC236}">
                <a16:creationId xmlns:a16="http://schemas.microsoft.com/office/drawing/2014/main" xmlns="" id="{5904360B-3938-475E-DDAD-6297CA2A51BC}"/>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xmlns="" id="{C996458E-A4E0-4F87-32E5-97304C464868}"/>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2478950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62762C-89FF-6EC3-61A2-382B5EA7A7E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7A17D57C-D926-E075-FDCA-7B18BEB53474}"/>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4" name="Footer Placeholder 3">
            <a:extLst>
              <a:ext uri="{FF2B5EF4-FFF2-40B4-BE49-F238E27FC236}">
                <a16:creationId xmlns:a16="http://schemas.microsoft.com/office/drawing/2014/main" xmlns="" id="{30A59894-F52E-2137-A21D-5A4D26737781}"/>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xmlns="" id="{29F556E8-0152-2D82-9ED8-466BF7812EE1}"/>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196154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C3D353D-C019-D660-AAC6-1D79307FA950}"/>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3" name="Footer Placeholder 2">
            <a:extLst>
              <a:ext uri="{FF2B5EF4-FFF2-40B4-BE49-F238E27FC236}">
                <a16:creationId xmlns:a16="http://schemas.microsoft.com/office/drawing/2014/main" xmlns="" id="{2EED8ED4-449C-F0C1-E6B0-7BC072CE876D}"/>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xmlns="" id="{BD79549F-7ACA-BCB1-06F5-F62D84A6795A}"/>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2399784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A0FAC7-6D60-3C62-8098-847D60FA2CAA}"/>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AB68C452-8271-59D7-355E-C19A18B326D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01F16984-2F5C-8225-4879-2EF06ECB103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xmlns="" id="{B15F3DE3-8838-DB1E-F515-5E271AE691ED}"/>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6" name="Footer Placeholder 5">
            <a:extLst>
              <a:ext uri="{FF2B5EF4-FFF2-40B4-BE49-F238E27FC236}">
                <a16:creationId xmlns:a16="http://schemas.microsoft.com/office/drawing/2014/main" xmlns="" id="{E5F775E2-3DD9-CCD5-0473-E93B6B8FD63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3EA0178B-E8D4-E943-A2A1-4C57C566811F}"/>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3632977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21AAEA-B5DA-54EC-1C1B-99B8CF1B6C3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45AE7150-1AAE-2C36-D55A-5064549900DA}"/>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IN"/>
          </a:p>
        </p:txBody>
      </p:sp>
      <p:sp>
        <p:nvSpPr>
          <p:cNvPr id="4" name="Text Placeholder 3">
            <a:extLst>
              <a:ext uri="{FF2B5EF4-FFF2-40B4-BE49-F238E27FC236}">
                <a16:creationId xmlns:a16="http://schemas.microsoft.com/office/drawing/2014/main" xmlns="" id="{1E3D4672-F07F-C713-65AD-3A9BE381614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xmlns="" id="{E713C90F-0EB3-975A-6A67-42AC5B2AECD1}"/>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6" name="Footer Placeholder 5">
            <a:extLst>
              <a:ext uri="{FF2B5EF4-FFF2-40B4-BE49-F238E27FC236}">
                <a16:creationId xmlns:a16="http://schemas.microsoft.com/office/drawing/2014/main" xmlns="" id="{DA25BF44-A271-FAD8-461A-6AD7DCE1848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17AE9392-FCDE-3345-6503-632DF0702B9D}"/>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2329409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8B355550-BDE5-43E3-44AB-FC634466397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A8DE907C-2AD4-FFD8-F1F3-3C084BC45C7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216F9C8A-5EA1-F5F7-4EE7-76496A5AD332}"/>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D8BD707-D9CF-40AE-B4C6-C98DA3205C09}" type="datetimeFigureOut">
              <a:rPr lang="en-US" smtClean="0"/>
              <a:pPr/>
              <a:t>4/17/2024</a:t>
            </a:fld>
            <a:endParaRPr lang="en-US"/>
          </a:p>
        </p:txBody>
      </p:sp>
      <p:sp>
        <p:nvSpPr>
          <p:cNvPr id="5" name="Footer Placeholder 4">
            <a:extLst>
              <a:ext uri="{FF2B5EF4-FFF2-40B4-BE49-F238E27FC236}">
                <a16:creationId xmlns:a16="http://schemas.microsoft.com/office/drawing/2014/main" xmlns="" id="{D73EDCB7-9A15-6522-B04C-AE97A6CD52E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xmlns="" id="{8B59B3C8-5107-96BB-5982-6B38BBF8C765}"/>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IN" smtClean="0"/>
              <a:pPr/>
              <a:t>‹#›</a:t>
            </a:fld>
            <a:endParaRPr lang="en-IN"/>
          </a:p>
        </p:txBody>
      </p:sp>
    </p:spTree>
    <p:extLst>
      <p:ext uri="{BB962C8B-B14F-4D97-AF65-F5344CB8AC3E}">
        <p14:creationId xmlns:p14="http://schemas.microsoft.com/office/powerpoint/2010/main" val="37352321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4462" y="944787"/>
            <a:ext cx="8915400" cy="2616101"/>
          </a:xfrm>
          <a:prstGeom prst="rect">
            <a:avLst/>
          </a:prstGeom>
        </p:spPr>
        <p:txBody>
          <a:bodyPr wrap="square">
            <a:spAutoFit/>
          </a:bodyPr>
          <a:lstStyle/>
          <a:p>
            <a:endParaRPr lang="en-US" sz="2000" dirty="0">
              <a:solidFill>
                <a:srgbClr val="000000"/>
              </a:solidFill>
              <a:latin typeface="Cambria" panose="02040503050406030204" pitchFamily="18" charset="0"/>
            </a:endParaRPr>
          </a:p>
          <a:p>
            <a:pPr algn="ctr">
              <a:lnSpc>
                <a:spcPct val="200000"/>
              </a:lnSpc>
            </a:pPr>
            <a:r>
              <a:rPr lang="en-US" sz="2400" dirty="0">
                <a:solidFill>
                  <a:srgbClr val="000000"/>
                </a:solidFill>
                <a:latin typeface="Cambria" panose="02040503050406030204" pitchFamily="18" charset="0"/>
              </a:rPr>
              <a:t> </a:t>
            </a:r>
            <a:r>
              <a:rPr lang="en-US" sz="2400" b="1" dirty="0" smtClean="0">
                <a:solidFill>
                  <a:srgbClr val="000000"/>
                </a:solidFill>
                <a:latin typeface="Cambria" panose="02040503050406030204" pitchFamily="18" charset="0"/>
              </a:rPr>
              <a:t>Course Name- </a:t>
            </a:r>
            <a:r>
              <a:rPr lang="en-US" sz="2400" dirty="0" smtClean="0">
                <a:solidFill>
                  <a:srgbClr val="000000"/>
                </a:solidFill>
                <a:latin typeface="Cambria" panose="02040503050406030204" pitchFamily="18" charset="0"/>
              </a:rPr>
              <a:t>Production </a:t>
            </a:r>
            <a:r>
              <a:rPr lang="en-US" sz="2400" dirty="0">
                <a:solidFill>
                  <a:srgbClr val="000000"/>
                </a:solidFill>
                <a:latin typeface="Cambria" panose="02040503050406030204" pitchFamily="18" charset="0"/>
              </a:rPr>
              <a:t>Technology for Ornamental Crops, MAP and Landscaping </a:t>
            </a:r>
            <a:endParaRPr lang="en-US" sz="2400" dirty="0" smtClean="0">
              <a:solidFill>
                <a:srgbClr val="000000"/>
              </a:solidFill>
              <a:latin typeface="Cambria" panose="02040503050406030204" pitchFamily="18" charset="0"/>
            </a:endParaRPr>
          </a:p>
          <a:p>
            <a:pPr>
              <a:lnSpc>
                <a:spcPct val="200000"/>
              </a:lnSpc>
            </a:pPr>
            <a:r>
              <a:rPr lang="en-US" sz="2400" dirty="0" smtClean="0">
                <a:solidFill>
                  <a:srgbClr val="000000"/>
                </a:solidFill>
                <a:latin typeface="Cambria" panose="02040503050406030204" pitchFamily="18" charset="0"/>
              </a:rPr>
              <a:t> </a:t>
            </a:r>
            <a:r>
              <a:rPr lang="en-US" sz="2400" b="1" dirty="0">
                <a:solidFill>
                  <a:srgbClr val="000000"/>
                </a:solidFill>
                <a:latin typeface="Cambria" panose="02040503050406030204" pitchFamily="18" charset="0"/>
              </a:rPr>
              <a:t>Course Code- </a:t>
            </a:r>
            <a:r>
              <a:rPr lang="en-US" sz="2400" dirty="0">
                <a:solidFill>
                  <a:srgbClr val="000000"/>
                </a:solidFill>
                <a:latin typeface="Cambria" panose="02040503050406030204" pitchFamily="18" charset="0"/>
              </a:rPr>
              <a:t>20014400</a:t>
            </a:r>
            <a:endParaRPr lang="en-US" sz="2400" dirty="0"/>
          </a:p>
        </p:txBody>
      </p:sp>
      <p:pic>
        <p:nvPicPr>
          <p:cNvPr id="5" name="Picture 4">
            <a:extLst>
              <a:ext uri="{FF2B5EF4-FFF2-40B4-BE49-F238E27FC236}">
                <a16:creationId xmlns:a16="http://schemas.microsoft.com/office/drawing/2014/main" xmlns="" id="{F6F3548C-D676-77BD-B75D-A828238179F1}"/>
              </a:ext>
            </a:extLst>
          </p:cNvPr>
          <p:cNvPicPr>
            <a:picLocks noChangeAspect="1"/>
          </p:cNvPicPr>
          <p:nvPr/>
        </p:nvPicPr>
        <p:blipFill>
          <a:blip r:embed="rId2"/>
          <a:stretch>
            <a:fillRect/>
          </a:stretch>
        </p:blipFill>
        <p:spPr>
          <a:xfrm>
            <a:off x="7644060" y="0"/>
            <a:ext cx="1499939" cy="755334"/>
          </a:xfrm>
          <a:prstGeom prst="rect">
            <a:avLst/>
          </a:prstGeom>
        </p:spPr>
      </p:pic>
      <p:sp>
        <p:nvSpPr>
          <p:cNvPr id="6" name="Rectangle 5">
            <a:extLst>
              <a:ext uri="{FF2B5EF4-FFF2-40B4-BE49-F238E27FC236}">
                <a16:creationId xmlns="" xmlns:a16="http://schemas.microsoft.com/office/drawing/2014/main" xmlns:lc="http://schemas.openxmlformats.org/drawingml/2006/lockedCanva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
        <p:nvSpPr>
          <p:cNvPr id="7" name="Rectangle 6"/>
          <p:cNvSpPr/>
          <p:nvPr/>
        </p:nvSpPr>
        <p:spPr>
          <a:xfrm>
            <a:off x="3151401" y="4038600"/>
            <a:ext cx="5254965" cy="461665"/>
          </a:xfrm>
          <a:prstGeom prst="rect">
            <a:avLst/>
          </a:prstGeom>
        </p:spPr>
        <p:txBody>
          <a:bodyPr wrap="none">
            <a:spAutoFit/>
          </a:bodyPr>
          <a:lstStyle/>
          <a:p>
            <a:r>
              <a:rPr lang="en-IN" sz="2400" dirty="0" smtClean="0">
                <a:latin typeface="Cambria" panose="02040503050406030204" pitchFamily="18" charset="0"/>
              </a:rPr>
              <a:t>Presented By- </a:t>
            </a:r>
            <a:r>
              <a:rPr lang="en-IN" sz="2400" dirty="0" err="1" smtClean="0">
                <a:latin typeface="Cambria" panose="02040503050406030204" pitchFamily="18" charset="0"/>
              </a:rPr>
              <a:t>Dr</a:t>
            </a:r>
            <a:r>
              <a:rPr lang="en-IN" sz="2400" dirty="0" err="1">
                <a:latin typeface="Cambria" panose="02040503050406030204" pitchFamily="18" charset="0"/>
              </a:rPr>
              <a:t>.</a:t>
            </a:r>
            <a:r>
              <a:rPr lang="en-IN" sz="2400" dirty="0">
                <a:latin typeface="Cambria" panose="02040503050406030204" pitchFamily="18" charset="0"/>
              </a:rPr>
              <a:t> Mahendra  Kr. </a:t>
            </a:r>
            <a:r>
              <a:rPr lang="en-IN" sz="2400" dirty="0" err="1">
                <a:latin typeface="Cambria" panose="02040503050406030204" pitchFamily="18" charset="0"/>
              </a:rPr>
              <a:t>Yadav</a:t>
            </a:r>
            <a:r>
              <a:rPr lang="en-IN" sz="2400" dirty="0">
                <a:latin typeface="Cambria" panose="02040503050406030204" pitchFamily="18" charset="0"/>
              </a:rPr>
              <a:t> </a:t>
            </a:r>
          </a:p>
        </p:txBody>
      </p:sp>
    </p:spTree>
    <p:extLst>
      <p:ext uri="{BB962C8B-B14F-4D97-AF65-F5344CB8AC3E}">
        <p14:creationId xmlns:p14="http://schemas.microsoft.com/office/powerpoint/2010/main" val="14238481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8382000" y="0"/>
            <a:ext cx="761999" cy="304800"/>
          </a:xfrm>
          <a:prstGeom prst="rect">
            <a:avLst/>
          </a:prstGeom>
        </p:spPr>
      </p:pic>
      <p:sp>
        <p:nvSpPr>
          <p:cNvPr id="2" name="Rectangle 1"/>
          <p:cNvSpPr/>
          <p:nvPr/>
        </p:nvSpPr>
        <p:spPr>
          <a:xfrm>
            <a:off x="0" y="35169"/>
            <a:ext cx="8839200" cy="6038641"/>
          </a:xfrm>
          <a:prstGeom prst="rect">
            <a:avLst/>
          </a:prstGeom>
        </p:spPr>
        <p:txBody>
          <a:bodyPr wrap="square">
            <a:sp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Pests: </a:t>
            </a:r>
            <a:r>
              <a:rPr lang="en-US" sz="2000" dirty="0" err="1">
                <a:latin typeface="Times New Roman" panose="02020603050405020304" pitchFamily="18" charset="0"/>
                <a:cs typeface="Times New Roman" panose="02020603050405020304" pitchFamily="18" charset="0"/>
              </a:rPr>
              <a:t>Tulsi</a:t>
            </a:r>
            <a:r>
              <a:rPr lang="en-US" sz="2000" dirty="0">
                <a:latin typeface="Times New Roman" panose="02020603050405020304" pitchFamily="18" charset="0"/>
                <a:cs typeface="Times New Roman" panose="02020603050405020304" pitchFamily="18" charset="0"/>
              </a:rPr>
              <a:t> is found to be infested with few insect pests and diseases. Insect pests: </a:t>
            </a:r>
            <a:r>
              <a:rPr lang="en-US" sz="2000" b="1" dirty="0">
                <a:latin typeface="Times New Roman" panose="02020603050405020304" pitchFamily="18" charset="0"/>
                <a:cs typeface="Times New Roman" panose="02020603050405020304" pitchFamily="18" charset="0"/>
              </a:rPr>
              <a:t>Leaf rollers: </a:t>
            </a:r>
            <a:r>
              <a:rPr lang="en-US" sz="2000" dirty="0">
                <a:latin typeface="Times New Roman" panose="02020603050405020304" pitchFamily="18" charset="0"/>
                <a:cs typeface="Times New Roman" panose="02020603050405020304" pitchFamily="18" charset="0"/>
              </a:rPr>
              <a:t>Leaf rollers sticking to the under surface of the leaves, fold them backwards length wise and web them together. </a:t>
            </a:r>
            <a:endParaRPr lang="en-US" sz="2000" dirty="0" smtClean="0">
              <a:latin typeface="Times New Roman" panose="02020603050405020304" pitchFamily="18" charset="0"/>
              <a:cs typeface="Times New Roman" panose="02020603050405020304" pitchFamily="18" charset="0"/>
            </a:endParaRPr>
          </a:p>
          <a:p>
            <a:pPr algn="just">
              <a:lnSpc>
                <a:spcPct val="150000"/>
              </a:lnSpc>
            </a:pPr>
            <a:r>
              <a:rPr lang="en-US" sz="2000" b="1" dirty="0" err="1" smtClean="0">
                <a:latin typeface="Times New Roman" panose="02020603050405020304" pitchFamily="18" charset="0"/>
                <a:cs typeface="Times New Roman" panose="02020603050405020304" pitchFamily="18" charset="0"/>
              </a:rPr>
              <a:t>Tulsi</a:t>
            </a:r>
            <a:r>
              <a:rPr lang="en-US" sz="2000" b="1" dirty="0" smtClean="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lace wing, </a:t>
            </a:r>
            <a:r>
              <a:rPr lang="en-US" sz="2000" dirty="0" err="1">
                <a:latin typeface="Times New Roman" panose="02020603050405020304" pitchFamily="18" charset="0"/>
                <a:cs typeface="Times New Roman" panose="02020603050405020304" pitchFamily="18" charset="0"/>
              </a:rPr>
              <a:t>Cochlochila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bullita</a:t>
            </a:r>
            <a:r>
              <a:rPr lang="en-US" sz="2000" dirty="0">
                <a:latin typeface="Times New Roman" panose="02020603050405020304" pitchFamily="18" charset="0"/>
                <a:cs typeface="Times New Roman" panose="02020603050405020304" pitchFamily="18" charset="0"/>
              </a:rPr>
              <a:t>: The adult and nymphs feed on leaves and younger stems, sometimes gregariously and leave their excreta making it unsuitable for use. Due to feeding, the leaves initially get curled and later the whole plant gets dried up. </a:t>
            </a:r>
            <a:endParaRPr lang="en-US" sz="2000" dirty="0" smtClean="0">
              <a:latin typeface="Times New Roman" panose="02020603050405020304" pitchFamily="18" charset="0"/>
              <a:cs typeface="Times New Roman" panose="02020603050405020304" pitchFamily="18" charset="0"/>
            </a:endParaRPr>
          </a:p>
          <a:p>
            <a:pPr algn="just">
              <a:lnSpc>
                <a:spcPct val="150000"/>
              </a:lnSpc>
            </a:pPr>
            <a:r>
              <a:rPr lang="en-US" sz="2000" b="1" dirty="0" smtClean="0">
                <a:latin typeface="Times New Roman" panose="02020603050405020304" pitchFamily="18" charset="0"/>
                <a:cs typeface="Times New Roman" panose="02020603050405020304" pitchFamily="18" charset="0"/>
              </a:rPr>
              <a:t>Control</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Spray </a:t>
            </a:r>
            <a:r>
              <a:rPr lang="en-US" sz="2000" dirty="0" err="1">
                <a:latin typeface="Times New Roman" panose="02020603050405020304" pitchFamily="18" charset="0"/>
                <a:cs typeface="Times New Roman" panose="02020603050405020304" pitchFamily="18" charset="0"/>
              </a:rPr>
              <a:t>Azadirachtin</a:t>
            </a:r>
            <a:r>
              <a:rPr lang="en-US" sz="2000" dirty="0">
                <a:latin typeface="Times New Roman" panose="02020603050405020304" pitchFamily="18" charset="0"/>
                <a:cs typeface="Times New Roman" panose="02020603050405020304" pitchFamily="18" charset="0"/>
              </a:rPr>
              <a:t> 10,000 ppm @ 5 ml/l to control this insect. </a:t>
            </a:r>
            <a:endParaRPr lang="en-US" sz="2000" dirty="0" smtClean="0">
              <a:latin typeface="Times New Roman" panose="02020603050405020304" pitchFamily="18" charset="0"/>
              <a:cs typeface="Times New Roman" panose="02020603050405020304" pitchFamily="18" charset="0"/>
            </a:endParaRPr>
          </a:p>
          <a:p>
            <a:pPr algn="just">
              <a:lnSpc>
                <a:spcPct val="150000"/>
              </a:lnSpc>
            </a:pPr>
            <a:r>
              <a:rPr lang="en-US" sz="2000" b="1" dirty="0" smtClean="0">
                <a:latin typeface="Times New Roman" panose="02020603050405020304" pitchFamily="18" charset="0"/>
                <a:cs typeface="Times New Roman" panose="02020603050405020304" pitchFamily="18" charset="0"/>
              </a:rPr>
              <a:t>Diseases</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The plant is susceptible to powdery mildew (</a:t>
            </a:r>
            <a:r>
              <a:rPr lang="en-US" sz="2000" dirty="0" err="1">
                <a:latin typeface="Times New Roman" panose="02020603050405020304" pitchFamily="18" charset="0"/>
                <a:cs typeface="Times New Roman" panose="02020603050405020304" pitchFamily="18" charset="0"/>
              </a:rPr>
              <a:t>Oidium</a:t>
            </a:r>
            <a:r>
              <a:rPr lang="en-US" sz="2000" dirty="0">
                <a:latin typeface="Times New Roman" panose="02020603050405020304" pitchFamily="18" charset="0"/>
                <a:cs typeface="Times New Roman" panose="02020603050405020304" pitchFamily="18" charset="0"/>
              </a:rPr>
              <a:t> spp.), seedling blight (</a:t>
            </a:r>
            <a:r>
              <a:rPr lang="en-US" sz="2000" dirty="0" err="1">
                <a:latin typeface="Times New Roman" panose="02020603050405020304" pitchFamily="18" charset="0"/>
                <a:cs typeface="Times New Roman" panose="02020603050405020304" pitchFamily="18" charset="0"/>
              </a:rPr>
              <a:t>Rhizoctonia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solani</a:t>
            </a:r>
            <a:r>
              <a:rPr lang="en-US" sz="2000" dirty="0">
                <a:latin typeface="Times New Roman" panose="02020603050405020304" pitchFamily="18" charset="0"/>
                <a:cs typeface="Times New Roman" panose="02020603050405020304" pitchFamily="18" charset="0"/>
              </a:rPr>
              <a:t>) and </a:t>
            </a:r>
            <a:r>
              <a:rPr lang="en-US" sz="2000" dirty="0" smtClean="0">
                <a:latin typeface="Times New Roman" panose="02020603050405020304" pitchFamily="18" charset="0"/>
                <a:cs typeface="Times New Roman" panose="02020603050405020304" pitchFamily="18" charset="0"/>
              </a:rPr>
              <a:t>root rot </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Rhizoctonia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bataticola</a:t>
            </a:r>
            <a:r>
              <a:rPr lang="en-US" sz="2000" dirty="0">
                <a:latin typeface="Times New Roman" panose="02020603050405020304" pitchFamily="18" charset="0"/>
                <a:cs typeface="Times New Roman" panose="02020603050405020304" pitchFamily="18" charset="0"/>
              </a:rPr>
              <a:t>). Powdery mildew can be controlled by spraying </a:t>
            </a:r>
            <a:r>
              <a:rPr lang="en-US" sz="2000" dirty="0" err="1">
                <a:latin typeface="Times New Roman" panose="02020603050405020304" pitchFamily="18" charset="0"/>
                <a:cs typeface="Times New Roman" panose="02020603050405020304" pitchFamily="18" charset="0"/>
              </a:rPr>
              <a:t>wettable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sulphur</a:t>
            </a:r>
            <a:r>
              <a:rPr lang="en-US" sz="2000" dirty="0">
                <a:latin typeface="Times New Roman" panose="02020603050405020304" pitchFamily="18" charset="0"/>
                <a:cs typeface="Times New Roman" panose="02020603050405020304" pitchFamily="18" charset="0"/>
              </a:rPr>
              <a:t> (4 g/</a:t>
            </a:r>
            <a:r>
              <a:rPr lang="en-US" sz="2000" dirty="0" err="1">
                <a:latin typeface="Times New Roman" panose="02020603050405020304" pitchFamily="18" charset="0"/>
                <a:cs typeface="Times New Roman" panose="02020603050405020304" pitchFamily="18" charset="0"/>
              </a:rPr>
              <a:t>litre</a:t>
            </a:r>
            <a:r>
              <a:rPr lang="en-US" sz="2000" dirty="0">
                <a:latin typeface="Times New Roman" panose="02020603050405020304" pitchFamily="18" charset="0"/>
                <a:cs typeface="Times New Roman" panose="02020603050405020304" pitchFamily="18" charset="0"/>
              </a:rPr>
              <a:t> of water) and the latter two diseases can be managed by improved </a:t>
            </a:r>
            <a:r>
              <a:rPr lang="en-US" sz="2000" dirty="0" err="1">
                <a:latin typeface="Times New Roman" panose="02020603050405020304" pitchFamily="18" charset="0"/>
                <a:cs typeface="Times New Roman" panose="02020603050405020304" pitchFamily="18" charset="0"/>
              </a:rPr>
              <a:t>phyto</a:t>
            </a:r>
            <a:r>
              <a:rPr lang="en-US" sz="2000" dirty="0">
                <a:latin typeface="Times New Roman" panose="02020603050405020304" pitchFamily="18" charset="0"/>
                <a:cs typeface="Times New Roman" panose="02020603050405020304" pitchFamily="18" charset="0"/>
              </a:rPr>
              <a:t>-sanitary measures and by drenching the nursery beds with </a:t>
            </a:r>
            <a:r>
              <a:rPr lang="en-US" sz="2000" dirty="0" err="1">
                <a:latin typeface="Times New Roman" panose="02020603050405020304" pitchFamily="18" charset="0"/>
                <a:cs typeface="Times New Roman" panose="02020603050405020304" pitchFamily="18" charset="0"/>
              </a:rPr>
              <a:t>Bavistin</a:t>
            </a:r>
            <a:r>
              <a:rPr lang="en-US" sz="2000" dirty="0">
                <a:latin typeface="Times New Roman" panose="02020603050405020304" pitchFamily="18" charset="0"/>
                <a:cs typeface="Times New Roman" panose="02020603050405020304" pitchFamily="18" charset="0"/>
              </a:rPr>
              <a:t> 1%.</a:t>
            </a:r>
          </a:p>
        </p:txBody>
      </p:sp>
      <p:sp>
        <p:nvSpPr>
          <p:cNvPr id="6" name="Rectangle 5">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extLst>
      <p:ext uri="{BB962C8B-B14F-4D97-AF65-F5344CB8AC3E}">
        <p14:creationId xmlns:p14="http://schemas.microsoft.com/office/powerpoint/2010/main" val="3664952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76200"/>
            <a:ext cx="9067800" cy="4191981"/>
          </a:xfrm>
          <a:prstGeom prst="rect">
            <a:avLst/>
          </a:prstGeom>
        </p:spPr>
        <p:txBody>
          <a:bodyPr wrap="square">
            <a:spAutoFit/>
          </a:bodyPr>
          <a:lstStyle/>
          <a:p>
            <a:pPr>
              <a:lnSpc>
                <a:spcPct val="150000"/>
              </a:lnSpc>
            </a:pPr>
            <a:r>
              <a:rPr lang="en-US" sz="2000" dirty="0">
                <a:latin typeface="Times New Roman" panose="02020603050405020304" pitchFamily="18" charset="0"/>
                <a:cs typeface="Times New Roman" panose="02020603050405020304" pitchFamily="18" charset="0"/>
              </a:rPr>
              <a:t>Harvesting</a:t>
            </a:r>
            <a:r>
              <a:rPr lang="en-US" sz="2000" dirty="0" smtClean="0">
                <a:latin typeface="Times New Roman" panose="02020603050405020304" pitchFamily="18" charset="0"/>
                <a:cs typeface="Times New Roman" panose="02020603050405020304" pitchFamily="18" charset="0"/>
              </a:rPr>
              <a:t>:</a:t>
            </a:r>
          </a:p>
          <a:p>
            <a:pPr>
              <a:lnSpc>
                <a:spcPct val="150000"/>
              </a:lnSpc>
            </a:pP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Care should be taken while harvesting </a:t>
            </a:r>
            <a:r>
              <a:rPr lang="en-US" sz="2000" dirty="0" err="1">
                <a:latin typeface="Times New Roman" panose="02020603050405020304" pitchFamily="18" charset="0"/>
                <a:cs typeface="Times New Roman" panose="02020603050405020304" pitchFamily="18" charset="0"/>
              </a:rPr>
              <a:t>Tulsi</a:t>
            </a:r>
            <a:r>
              <a:rPr lang="en-US" sz="2000" dirty="0">
                <a:latin typeface="Times New Roman" panose="02020603050405020304" pitchFamily="18" charset="0"/>
                <a:cs typeface="Times New Roman" panose="02020603050405020304" pitchFamily="18" charset="0"/>
              </a:rPr>
              <a:t> to avoid any type of contamination. Clean all the surfaces that comes into contact with the plant during and after harvest. The crop is to be harvested at full bloom stage to obtain maximum essential oil yield and better quality oil. The first harvest is obtained at 90-95 days of planting. Thereafter, it may be harvested at every 65-75 days interval. Harvesting should be done usually on bright sunny days for high and good quality oil. It is not desirable to harvest the crop if there was a rain in the previous day. The crop should be cut at 15-20 cm above the ground level.</a:t>
            </a:r>
          </a:p>
        </p:txBody>
      </p:sp>
      <p:sp>
        <p:nvSpPr>
          <p:cNvPr id="4" name="Rectangle 3"/>
          <p:cNvSpPr/>
          <p:nvPr/>
        </p:nvSpPr>
        <p:spPr>
          <a:xfrm>
            <a:off x="0" y="4297489"/>
            <a:ext cx="8839200" cy="2345322"/>
          </a:xfrm>
          <a:prstGeom prst="rect">
            <a:avLst/>
          </a:prstGeom>
        </p:spPr>
        <p:txBody>
          <a:bodyPr wrap="square">
            <a:spAutoFit/>
          </a:bodyPr>
          <a:lstStyle/>
          <a:p>
            <a:pPr>
              <a:lnSpc>
                <a:spcPct val="150000"/>
              </a:lnSpc>
            </a:pPr>
            <a:r>
              <a:rPr lang="en-US" sz="2000" b="1" dirty="0">
                <a:latin typeface="Times New Roman" panose="02020603050405020304" pitchFamily="18" charset="0"/>
                <a:cs typeface="Times New Roman" panose="02020603050405020304" pitchFamily="18" charset="0"/>
              </a:rPr>
              <a:t>Expected yield: </a:t>
            </a:r>
            <a:endParaRPr lang="en-US" sz="2000" b="1" dirty="0" smtClean="0">
              <a:latin typeface="Times New Roman" panose="02020603050405020304" pitchFamily="18" charset="0"/>
              <a:cs typeface="Times New Roman" panose="02020603050405020304" pitchFamily="18" charset="0"/>
            </a:endParaRPr>
          </a:p>
          <a:p>
            <a:pPr>
              <a:lnSpc>
                <a:spcPct val="150000"/>
              </a:lnSpc>
            </a:pPr>
            <a:r>
              <a:rPr lang="en-US" sz="2000" dirty="0" smtClean="0">
                <a:latin typeface="Times New Roman" panose="02020603050405020304" pitchFamily="18" charset="0"/>
                <a:cs typeface="Times New Roman" panose="02020603050405020304" pitchFamily="18" charset="0"/>
              </a:rPr>
              <a:t>About </a:t>
            </a:r>
            <a:r>
              <a:rPr lang="en-US" sz="2000" dirty="0">
                <a:latin typeface="Times New Roman" panose="02020603050405020304" pitchFamily="18" charset="0"/>
                <a:cs typeface="Times New Roman" panose="02020603050405020304" pitchFamily="18" charset="0"/>
              </a:rPr>
              <a:t>5 </a:t>
            </a:r>
            <a:r>
              <a:rPr lang="en-US" sz="2000" dirty="0" err="1">
                <a:latin typeface="Times New Roman" panose="02020603050405020304" pitchFamily="18" charset="0"/>
                <a:cs typeface="Times New Roman" panose="02020603050405020304" pitchFamily="18" charset="0"/>
              </a:rPr>
              <a:t>tonnes</a:t>
            </a:r>
            <a:r>
              <a:rPr lang="en-US" sz="2000" dirty="0">
                <a:latin typeface="Times New Roman" panose="02020603050405020304" pitchFamily="18" charset="0"/>
                <a:cs typeface="Times New Roman" panose="02020603050405020304" pitchFamily="18" charset="0"/>
              </a:rPr>
              <a:t> of fresh herbage per hectare can be obtained by two to three harvests in a year. The oil yield varies with type, season and place of origin. The whole herb contains 0.1-0.23% essential oil and an oil yield of 10-23 kg can be obtained per hectare.</a:t>
            </a:r>
          </a:p>
        </p:txBody>
      </p:sp>
    </p:spTree>
    <p:extLst>
      <p:ext uri="{BB962C8B-B14F-4D97-AF65-F5344CB8AC3E}">
        <p14:creationId xmlns:p14="http://schemas.microsoft.com/office/powerpoint/2010/main" val="2750290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328746"/>
            <a:ext cx="9143999" cy="6494085"/>
          </a:xfrm>
          <a:prstGeom prst="rect">
            <a:avLst/>
          </a:prstGeom>
        </p:spPr>
        <p:txBody>
          <a:bodyPr wrap="square">
            <a:spAutoFit/>
          </a:bodyPr>
          <a:lstStyle/>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Identify </a:t>
            </a:r>
            <a:r>
              <a:rPr lang="en-US" sz="2400" dirty="0">
                <a:latin typeface="Cambria" panose="02040503050406030204" pitchFamily="18" charset="0"/>
              </a:rPr>
              <a:t>different types of ornamental and medicinal crops. </a:t>
            </a:r>
          </a:p>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Examine </a:t>
            </a:r>
            <a:r>
              <a:rPr lang="en-US" sz="2400" dirty="0">
                <a:latin typeface="Cambria" panose="02040503050406030204" pitchFamily="18" charset="0"/>
              </a:rPr>
              <a:t>various principles of landscaping, uses of landscape trees, shrubs and climbers, production technology of important ornamental crops, etc. </a:t>
            </a:r>
          </a:p>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Determine </a:t>
            </a:r>
            <a:r>
              <a:rPr lang="en-US" sz="2400" dirty="0">
                <a:latin typeface="Cambria" panose="02040503050406030204" pitchFamily="18" charset="0"/>
              </a:rPr>
              <a:t>about Demonstrate various Package of practices for loose flowers and their transportation, storage house and required condition for cut and loose flower. </a:t>
            </a:r>
          </a:p>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Construct </a:t>
            </a:r>
            <a:r>
              <a:rPr lang="en-US" sz="2400" dirty="0">
                <a:latin typeface="Cambria" panose="02040503050406030204" pitchFamily="18" charset="0"/>
              </a:rPr>
              <a:t>about the various problems with the production technology of medicinal and aromatic plants. </a:t>
            </a:r>
          </a:p>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Importance </a:t>
            </a:r>
            <a:r>
              <a:rPr lang="en-US" sz="2400" dirty="0">
                <a:latin typeface="Cambria" panose="02040503050406030204" pitchFamily="18" charset="0"/>
              </a:rPr>
              <a:t>of Processing and value addition in ornamental crops and MAPs produce. </a:t>
            </a:r>
          </a:p>
          <a:p>
            <a:r>
              <a:rPr lang="en-US" sz="2000" dirty="0"/>
              <a:t>	</a:t>
            </a:r>
          </a:p>
        </p:txBody>
      </p:sp>
      <p:sp>
        <p:nvSpPr>
          <p:cNvPr id="6" name="Rectangle 5"/>
          <p:cNvSpPr/>
          <p:nvPr/>
        </p:nvSpPr>
        <p:spPr>
          <a:xfrm>
            <a:off x="1219200" y="-13381"/>
            <a:ext cx="4572000" cy="523220"/>
          </a:xfrm>
          <a:prstGeom prst="rect">
            <a:avLst/>
          </a:prstGeom>
        </p:spPr>
        <p:txBody>
          <a:bodyPr>
            <a:spAutoFit/>
          </a:bodyPr>
          <a:lstStyle/>
          <a:p>
            <a:pPr algn="ctr"/>
            <a:r>
              <a:rPr lang="en-US" sz="2800" b="1" dirty="0" smtClean="0">
                <a:solidFill>
                  <a:srgbClr val="000000"/>
                </a:solidFill>
                <a:latin typeface="Cambria" panose="02040503050406030204" pitchFamily="18" charset="0"/>
              </a:rPr>
              <a:t>Course Objectives </a:t>
            </a:r>
            <a:endParaRPr lang="en-US" sz="2800" dirty="0"/>
          </a:p>
        </p:txBody>
      </p:sp>
      <p:pic>
        <p:nvPicPr>
          <p:cNvPr id="7" name="Picture 6">
            <a:extLst>
              <a:ext uri="{FF2B5EF4-FFF2-40B4-BE49-F238E27FC236}">
                <a16:creationId xmlns:a16="http://schemas.microsoft.com/office/drawing/2014/main" xmlns="" id="{F6F3548C-D676-77BD-B75D-A828238179F1}"/>
              </a:ext>
            </a:extLst>
          </p:cNvPr>
          <p:cNvPicPr>
            <a:picLocks noChangeAspect="1"/>
          </p:cNvPicPr>
          <p:nvPr/>
        </p:nvPicPr>
        <p:blipFill>
          <a:blip r:embed="rId2"/>
          <a:stretch>
            <a:fillRect/>
          </a:stretch>
        </p:blipFill>
        <p:spPr>
          <a:xfrm>
            <a:off x="7644060" y="0"/>
            <a:ext cx="1499939" cy="509839"/>
          </a:xfrm>
          <a:prstGeom prst="rect">
            <a:avLst/>
          </a:prstGeom>
        </p:spPr>
      </p:pic>
      <p:sp>
        <p:nvSpPr>
          <p:cNvPr id="8" name="Rectangle 7">
            <a:extLst>
              <a:ext uri="{FF2B5EF4-FFF2-40B4-BE49-F238E27FC236}">
                <a16:creationId xmlns="" xmlns:a16="http://schemas.microsoft.com/office/drawing/2014/main" xmlns:lc="http://schemas.openxmlformats.org/drawingml/2006/lockedCanvas" id="{3D43E2BD-1071-FF5A-8975-867F6BD672F3}"/>
              </a:ext>
            </a:extLst>
          </p:cNvPr>
          <p:cNvSpPr/>
          <p:nvPr/>
        </p:nvSpPr>
        <p:spPr>
          <a:xfrm flipH="1">
            <a:off x="-2" y="6400800"/>
            <a:ext cx="9143999"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extLst>
      <p:ext uri="{BB962C8B-B14F-4D97-AF65-F5344CB8AC3E}">
        <p14:creationId xmlns:p14="http://schemas.microsoft.com/office/powerpoint/2010/main" val="1731298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F6F3548C-D676-77BD-B75D-A828238179F1}"/>
              </a:ext>
            </a:extLst>
          </p:cNvPr>
          <p:cNvPicPr>
            <a:picLocks noChangeAspect="1"/>
          </p:cNvPicPr>
          <p:nvPr/>
        </p:nvPicPr>
        <p:blipFill>
          <a:blip r:embed="rId3"/>
          <a:stretch>
            <a:fillRect/>
          </a:stretch>
        </p:blipFill>
        <p:spPr>
          <a:xfrm>
            <a:off x="7644060" y="0"/>
            <a:ext cx="1499939" cy="755334"/>
          </a:xfrm>
          <a:prstGeom prst="rect">
            <a:avLst/>
          </a:prstGeom>
        </p:spPr>
      </p:pic>
      <p:sp>
        <p:nvSpPr>
          <p:cNvPr id="2" name="Rectangle 1"/>
          <p:cNvSpPr/>
          <p:nvPr/>
        </p:nvSpPr>
        <p:spPr>
          <a:xfrm>
            <a:off x="-1" y="1319475"/>
            <a:ext cx="9143999" cy="523220"/>
          </a:xfrm>
          <a:prstGeom prst="rect">
            <a:avLst/>
          </a:prstGeom>
          <a:solidFill>
            <a:srgbClr val="FF0000"/>
          </a:solidFill>
        </p:spPr>
        <p:txBody>
          <a:bodyPr wrap="square">
            <a:spAutoFit/>
          </a:bodyPr>
          <a:lstStyle/>
          <a:p>
            <a:pPr algn="ctr"/>
            <a:r>
              <a:rPr lang="en-US" sz="2800" b="1" dirty="0">
                <a:solidFill>
                  <a:schemeClr val="bg1"/>
                </a:solidFill>
                <a:latin typeface="Cambria" panose="02040503050406030204" pitchFamily="18" charset="0"/>
              </a:rPr>
              <a:t>Production technology of </a:t>
            </a:r>
            <a:r>
              <a:rPr lang="en-US" sz="2800" b="1" dirty="0" err="1">
                <a:solidFill>
                  <a:schemeClr val="bg1"/>
                </a:solidFill>
                <a:latin typeface="Cambria" panose="02040503050406030204" pitchFamily="18" charset="0"/>
              </a:rPr>
              <a:t>Ocimum</a:t>
            </a:r>
            <a:endParaRPr lang="en-US" sz="2800" dirty="0">
              <a:solidFill>
                <a:srgbClr val="000000"/>
              </a:solidFill>
              <a:latin typeface="Cambria" panose="02040503050406030204" pitchFamily="18" charset="0"/>
            </a:endParaRPr>
          </a:p>
        </p:txBody>
      </p:sp>
      <p:sp>
        <p:nvSpPr>
          <p:cNvPr id="9" name="Rectangle 8">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extLst>
      <p:ext uri="{BB962C8B-B14F-4D97-AF65-F5344CB8AC3E}">
        <p14:creationId xmlns:p14="http://schemas.microsoft.com/office/powerpoint/2010/main" val="712595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848600" y="0"/>
            <a:ext cx="1295399" cy="304800"/>
          </a:xfrm>
          <a:prstGeom prst="rect">
            <a:avLst/>
          </a:prstGeom>
        </p:spPr>
      </p:pic>
      <p:sp>
        <p:nvSpPr>
          <p:cNvPr id="8" name="Rectangle 7">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
        <p:nvSpPr>
          <p:cNvPr id="2" name="Rectangle 1"/>
          <p:cNvSpPr/>
          <p:nvPr/>
        </p:nvSpPr>
        <p:spPr>
          <a:xfrm>
            <a:off x="114301" y="1356651"/>
            <a:ext cx="8877299" cy="1938992"/>
          </a:xfrm>
          <a:prstGeom prst="rect">
            <a:avLst/>
          </a:prstGeom>
        </p:spPr>
        <p:txBody>
          <a:bodyPr wrap="square">
            <a:sp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Local name: </a:t>
            </a:r>
            <a:r>
              <a:rPr lang="en-US" sz="2000" dirty="0">
                <a:latin typeface="Times New Roman" panose="02020603050405020304" pitchFamily="18" charset="0"/>
                <a:cs typeface="Times New Roman" panose="02020603050405020304" pitchFamily="18" charset="0"/>
              </a:rPr>
              <a:t>Sacred basil / Holy basil (English), </a:t>
            </a:r>
            <a:r>
              <a:rPr lang="en-US" sz="2000" dirty="0" err="1">
                <a:latin typeface="Times New Roman" panose="02020603050405020304" pitchFamily="18" charset="0"/>
                <a:cs typeface="Times New Roman" panose="02020603050405020304" pitchFamily="18" charset="0"/>
              </a:rPr>
              <a:t>Tulsi</a:t>
            </a:r>
            <a:r>
              <a:rPr lang="en-US" sz="2000" dirty="0">
                <a:latin typeface="Times New Roman" panose="02020603050405020304" pitchFamily="18" charset="0"/>
                <a:cs typeface="Times New Roman" panose="02020603050405020304" pitchFamily="18" charset="0"/>
              </a:rPr>
              <a:t> (Hindi, Gujarati, Sanskrit)</a:t>
            </a:r>
          </a:p>
          <a:p>
            <a:pPr algn="just">
              <a:lnSpc>
                <a:spcPct val="150000"/>
              </a:lnSpc>
            </a:pPr>
            <a:r>
              <a:rPr lang="en-US" sz="2000" dirty="0" smtClean="0">
                <a:latin typeface="Times New Roman" panose="02020603050405020304" pitchFamily="18" charset="0"/>
                <a:cs typeface="Times New Roman" panose="02020603050405020304" pitchFamily="18" charset="0"/>
              </a:rPr>
              <a:t>                      Botanical name      : </a:t>
            </a:r>
            <a:r>
              <a:rPr lang="en-US" sz="2000" i="1" dirty="0" err="1">
                <a:latin typeface="Times New Roman" panose="02020603050405020304" pitchFamily="18" charset="0"/>
                <a:cs typeface="Times New Roman" panose="02020603050405020304" pitchFamily="18" charset="0"/>
              </a:rPr>
              <a:t>Ocimum</a:t>
            </a:r>
            <a:r>
              <a:rPr lang="en-US" sz="2000" i="1" dirty="0">
                <a:latin typeface="Times New Roman" panose="02020603050405020304" pitchFamily="18" charset="0"/>
                <a:cs typeface="Times New Roman" panose="02020603050405020304" pitchFamily="18" charset="0"/>
              </a:rPr>
              <a:t> sanctum </a:t>
            </a:r>
            <a:r>
              <a:rPr lang="en-US" sz="2000" dirty="0">
                <a:latin typeface="Times New Roman" panose="02020603050405020304" pitchFamily="18" charset="0"/>
                <a:cs typeface="Times New Roman" panose="02020603050405020304" pitchFamily="18" charset="0"/>
              </a:rPr>
              <a:t>(Linn).</a:t>
            </a:r>
          </a:p>
          <a:p>
            <a:pPr algn="just">
              <a:lnSpc>
                <a:spcPct val="150000"/>
              </a:lnSpc>
            </a:pPr>
            <a:r>
              <a:rPr lang="en-US" sz="2000" dirty="0" smtClean="0">
                <a:latin typeface="Times New Roman" panose="02020603050405020304" pitchFamily="18" charset="0"/>
                <a:cs typeface="Times New Roman" panose="02020603050405020304" pitchFamily="18" charset="0"/>
              </a:rPr>
              <a:t>                      Family name          : </a:t>
            </a:r>
            <a:r>
              <a:rPr lang="en-US" sz="2000" dirty="0" err="1" smtClean="0">
                <a:latin typeface="Times New Roman" panose="02020603050405020304" pitchFamily="18" charset="0"/>
                <a:cs typeface="Times New Roman" panose="02020603050405020304" pitchFamily="18" charset="0"/>
              </a:rPr>
              <a:t>Lamiaceae</a:t>
            </a:r>
            <a:r>
              <a:rPr lang="en-US" sz="2000" dirty="0" smtClean="0">
                <a:latin typeface="Times New Roman" panose="02020603050405020304" pitchFamily="18" charset="0"/>
                <a:cs typeface="Times New Roman" panose="02020603050405020304" pitchFamily="18" charset="0"/>
              </a:rPr>
              <a:t>  </a:t>
            </a:r>
          </a:p>
          <a:p>
            <a:pPr algn="just">
              <a:lnSpc>
                <a:spcPct val="150000"/>
              </a:lnSpc>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Chromosome No.  </a:t>
            </a:r>
            <a:r>
              <a:rPr lang="en-US" sz="2000" dirty="0">
                <a:latin typeface="Times New Roman" panose="02020603050405020304" pitchFamily="18" charset="0"/>
                <a:cs typeface="Times New Roman" panose="02020603050405020304" pitchFamily="18" charset="0"/>
              </a:rPr>
              <a:t>: 2n = 32</a:t>
            </a:r>
          </a:p>
        </p:txBody>
      </p:sp>
      <p:sp>
        <p:nvSpPr>
          <p:cNvPr id="4" name="Rectangle 3"/>
          <p:cNvSpPr/>
          <p:nvPr/>
        </p:nvSpPr>
        <p:spPr>
          <a:xfrm>
            <a:off x="114301" y="3232981"/>
            <a:ext cx="8991598" cy="2957861"/>
          </a:xfrm>
          <a:prstGeom prst="rect">
            <a:avLst/>
          </a:prstGeom>
        </p:spPr>
        <p:txBody>
          <a:bodyPr wrap="square">
            <a:spAutoFit/>
          </a:bodyPr>
          <a:lstStyle/>
          <a:p>
            <a:pPr algn="just">
              <a:lnSpc>
                <a:spcPct val="150000"/>
              </a:lnSpc>
            </a:pPr>
            <a:r>
              <a:rPr lang="en-US" b="1" dirty="0">
                <a:latin typeface="Times New Roman" panose="02020603050405020304" pitchFamily="18" charset="0"/>
                <a:ea typeface="Tahoma" panose="020B0604030504040204" pitchFamily="34" charset="0"/>
                <a:cs typeface="Times New Roman" panose="02020603050405020304" pitchFamily="18" charset="0"/>
              </a:rPr>
              <a:t>Medicinal Use: </a:t>
            </a:r>
            <a:endParaRPr lang="en-US" b="1" dirty="0" smtClean="0">
              <a:latin typeface="Times New Roman" panose="02020603050405020304" pitchFamily="18" charset="0"/>
              <a:ea typeface="Tahoma" panose="020B0604030504040204" pitchFamily="34" charset="0"/>
              <a:cs typeface="Times New Roman" panose="02020603050405020304" pitchFamily="18" charset="0"/>
            </a:endParaRPr>
          </a:p>
          <a:p>
            <a:pPr algn="just">
              <a:lnSpc>
                <a:spcPct val="150000"/>
              </a:lnSpc>
            </a:pPr>
            <a:r>
              <a:rPr lang="en-US" dirty="0" err="1" smtClean="0">
                <a:latin typeface="Times New Roman" panose="02020603050405020304" pitchFamily="18" charset="0"/>
                <a:ea typeface="Tahoma" panose="020B0604030504040204" pitchFamily="34" charset="0"/>
                <a:cs typeface="Times New Roman" panose="02020603050405020304" pitchFamily="18" charset="0"/>
              </a:rPr>
              <a:t>Tulsi</a:t>
            </a:r>
            <a:r>
              <a:rPr lang="en-US" dirty="0" smtClean="0">
                <a:latin typeface="Times New Roman" panose="02020603050405020304" pitchFamily="18" charset="0"/>
                <a:ea typeface="Tahoma" panose="020B0604030504040204" pitchFamily="34" charset="0"/>
                <a:cs typeface="Times New Roman" panose="02020603050405020304" pitchFamily="18" charset="0"/>
              </a:rPr>
              <a:t> </a:t>
            </a:r>
            <a:r>
              <a:rPr lang="en-US" dirty="0">
                <a:latin typeface="Times New Roman" panose="02020603050405020304" pitchFamily="18" charset="0"/>
                <a:ea typeface="Tahoma" panose="020B0604030504040204" pitchFamily="34" charset="0"/>
                <a:cs typeface="Times New Roman" panose="02020603050405020304" pitchFamily="18" charset="0"/>
              </a:rPr>
              <a:t>is an aromatic medicinal plant is often taken in combination with other herbs. The fragrant leaves and flowers, in the form of tincture, tea or decoction are considered to be stomachic and expectorant, used in treating coughs, bronchitis, skin diseases, and diarrhea. These preparations are considered to be prophylactic against epidemics including cholera, influenza and malaria. The </a:t>
            </a:r>
            <a:r>
              <a:rPr lang="en-US" dirty="0" err="1">
                <a:latin typeface="Times New Roman" panose="02020603050405020304" pitchFamily="18" charset="0"/>
                <a:ea typeface="Tahoma" panose="020B0604030504040204" pitchFamily="34" charset="0"/>
                <a:cs typeface="Times New Roman" panose="02020603050405020304" pitchFamily="18" charset="0"/>
              </a:rPr>
              <a:t>tulsi</a:t>
            </a:r>
            <a:r>
              <a:rPr lang="en-US" dirty="0">
                <a:latin typeface="Times New Roman" panose="02020603050405020304" pitchFamily="18" charset="0"/>
                <a:ea typeface="Tahoma" panose="020B0604030504040204" pitchFamily="34" charset="0"/>
                <a:cs typeface="Times New Roman" panose="02020603050405020304" pitchFamily="18" charset="0"/>
              </a:rPr>
              <a:t> seeds, taken mixed in water, juice or cow’s milk, are antioxidant, nourishing, mucilaginous and demulcent.</a:t>
            </a:r>
          </a:p>
        </p:txBody>
      </p:sp>
      <p:sp>
        <p:nvSpPr>
          <p:cNvPr id="5" name="Rectangle 4"/>
          <p:cNvSpPr/>
          <p:nvPr/>
        </p:nvSpPr>
        <p:spPr>
          <a:xfrm>
            <a:off x="114301" y="71365"/>
            <a:ext cx="7391400" cy="461665"/>
          </a:xfrm>
          <a:prstGeom prst="rect">
            <a:avLst/>
          </a:prstGeom>
          <a:solidFill>
            <a:srgbClr val="FFFF00"/>
          </a:solidFill>
        </p:spPr>
        <p:txBody>
          <a:bodyPr wrap="square">
            <a:spAutoFit/>
          </a:bodyPr>
          <a:lstStyle/>
          <a:p>
            <a:r>
              <a:rPr lang="en-US" sz="2000" dirty="0" smtClean="0">
                <a:solidFill>
                  <a:srgbClr val="000000"/>
                </a:solidFill>
                <a:latin typeface="Cambria" panose="02040503050406030204" pitchFamily="18" charset="0"/>
              </a:rPr>
              <a:t> </a:t>
            </a:r>
            <a:r>
              <a:rPr lang="en-US" sz="2400" b="1" dirty="0">
                <a:solidFill>
                  <a:srgbClr val="000000"/>
                </a:solidFill>
                <a:latin typeface="Times New Roman" panose="02020603050405020304" pitchFamily="18" charset="0"/>
                <a:cs typeface="Times New Roman" panose="02020603050405020304" pitchFamily="18" charset="0"/>
              </a:rPr>
              <a:t>Production technology of </a:t>
            </a:r>
            <a:r>
              <a:rPr lang="en-US" sz="2400" b="1" dirty="0" err="1">
                <a:solidFill>
                  <a:srgbClr val="000000"/>
                </a:solidFill>
                <a:latin typeface="Times New Roman" panose="02020603050405020304" pitchFamily="18" charset="0"/>
                <a:cs typeface="Times New Roman" panose="02020603050405020304" pitchFamily="18" charset="0"/>
              </a:rPr>
              <a:t>Ocimum</a:t>
            </a:r>
            <a:r>
              <a:rPr lang="en-US" dirty="0">
                <a:solidFill>
                  <a:srgbClr val="000000"/>
                </a:solidFill>
                <a:latin typeface="Cambria" panose="02040503050406030204" pitchFamily="18"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644060" y="0"/>
            <a:ext cx="1499939" cy="755334"/>
          </a:xfrm>
          <a:prstGeom prst="rect">
            <a:avLst/>
          </a:prstGeom>
        </p:spPr>
      </p:pic>
      <p:sp>
        <p:nvSpPr>
          <p:cNvPr id="4" name="Rectangle 3"/>
          <p:cNvSpPr/>
          <p:nvPr/>
        </p:nvSpPr>
        <p:spPr>
          <a:xfrm>
            <a:off x="1" y="49238"/>
            <a:ext cx="9143999" cy="5478423"/>
          </a:xfrm>
          <a:prstGeom prst="rect">
            <a:avLst/>
          </a:prstGeom>
        </p:spPr>
        <p:txBody>
          <a:bodyPr wrap="square">
            <a:spAutoFit/>
          </a:bodyPr>
          <a:lstStyle/>
          <a:p>
            <a:endParaRPr lang="en-US" sz="2000" dirty="0">
              <a:latin typeface="Times New Roman" panose="02020603050405020304" pitchFamily="18" charset="0"/>
              <a:cs typeface="Times New Roman" panose="02020603050405020304" pitchFamily="18" charset="0"/>
            </a:endParaRPr>
          </a:p>
          <a:p>
            <a:pPr>
              <a:lnSpc>
                <a:spcPct val="150000"/>
              </a:lnSpc>
            </a:pPr>
            <a:r>
              <a:rPr lang="en-US" sz="2000" b="1" dirty="0">
                <a:latin typeface="Times New Roman" panose="02020603050405020304" pitchFamily="18" charset="0"/>
                <a:cs typeface="Times New Roman" panose="02020603050405020304" pitchFamily="18" charset="0"/>
              </a:rPr>
              <a:t>Soil condition:</a:t>
            </a:r>
          </a:p>
          <a:p>
            <a:pPr>
              <a:lnSpc>
                <a:spcPct val="150000"/>
              </a:lnSpc>
            </a:pPr>
            <a:r>
              <a:rPr lang="en-US" sz="2000" dirty="0">
                <a:latin typeface="Times New Roman" panose="02020603050405020304" pitchFamily="18" charset="0"/>
                <a:cs typeface="Times New Roman" panose="02020603050405020304" pitchFamily="18" charset="0"/>
              </a:rPr>
              <a:t>Sacred basil thrives well on a wide range of soils. Rich loam, poor laterite, saline and alkaline </a:t>
            </a:r>
            <a:r>
              <a:rPr lang="en-US" sz="2000" dirty="0" smtClean="0">
                <a:latin typeface="Times New Roman" panose="02020603050405020304" pitchFamily="18" charset="0"/>
                <a:cs typeface="Times New Roman" panose="02020603050405020304" pitchFamily="18" charset="0"/>
              </a:rPr>
              <a:t>to moderately </a:t>
            </a:r>
            <a:r>
              <a:rPr lang="en-US" sz="2000" dirty="0">
                <a:latin typeface="Times New Roman" panose="02020603050405020304" pitchFamily="18" charset="0"/>
                <a:cs typeface="Times New Roman" panose="02020603050405020304" pitchFamily="18" charset="0"/>
              </a:rPr>
              <a:t>acidic soils are also well suited for its cultivation. Well drained soil helps in better </a:t>
            </a:r>
            <a:r>
              <a:rPr lang="en-US" sz="2000" dirty="0" smtClean="0">
                <a:latin typeface="Times New Roman" panose="02020603050405020304" pitchFamily="18" charset="0"/>
                <a:cs typeface="Times New Roman" panose="02020603050405020304" pitchFamily="18" charset="0"/>
              </a:rPr>
              <a:t>vegetative growth</a:t>
            </a:r>
            <a:r>
              <a:rPr lang="en-US" sz="2000" dirty="0">
                <a:latin typeface="Times New Roman" panose="02020603050405020304" pitchFamily="18" charset="0"/>
                <a:cs typeface="Times New Roman" panose="02020603050405020304" pitchFamily="18" charset="0"/>
              </a:rPr>
              <a:t>. Water logged conditions can cause root-rot and results in stunted growth</a:t>
            </a:r>
            <a:r>
              <a:rPr lang="en-US" sz="2000" dirty="0" smtClean="0">
                <a:latin typeface="Times New Roman" panose="02020603050405020304" pitchFamily="18" charset="0"/>
                <a:cs typeface="Times New Roman" panose="02020603050405020304" pitchFamily="18" charset="0"/>
              </a:rPr>
              <a:t>.</a:t>
            </a:r>
          </a:p>
          <a:p>
            <a:pPr>
              <a:lnSpc>
                <a:spcPct val="150000"/>
              </a:lnSpc>
            </a:pPr>
            <a:endParaRPr lang="en-US" sz="2000" dirty="0">
              <a:latin typeface="Times New Roman" panose="02020603050405020304" pitchFamily="18" charset="0"/>
              <a:cs typeface="Times New Roman" panose="02020603050405020304" pitchFamily="18" charset="0"/>
            </a:endParaRPr>
          </a:p>
          <a:p>
            <a:pPr>
              <a:lnSpc>
                <a:spcPct val="150000"/>
              </a:lnSpc>
            </a:pPr>
            <a:r>
              <a:rPr lang="en-US" sz="2000" b="1" dirty="0">
                <a:latin typeface="Times New Roman" panose="02020603050405020304" pitchFamily="18" charset="0"/>
                <a:cs typeface="Times New Roman" panose="02020603050405020304" pitchFamily="18" charset="0"/>
              </a:rPr>
              <a:t>Climate:</a:t>
            </a:r>
          </a:p>
          <a:p>
            <a:pPr>
              <a:lnSpc>
                <a:spcPct val="150000"/>
              </a:lnSpc>
            </a:pPr>
            <a:r>
              <a:rPr lang="en-US" sz="2000" dirty="0">
                <a:latin typeface="Times New Roman" panose="02020603050405020304" pitchFamily="18" charset="0"/>
                <a:cs typeface="Times New Roman" panose="02020603050405020304" pitchFamily="18" charset="0"/>
              </a:rPr>
              <a:t>It flourishes well under fairly high rainfall and humid conditions. Long days and high temperatures </a:t>
            </a:r>
            <a:r>
              <a:rPr lang="en-US" sz="2000" dirty="0" smtClean="0">
                <a:latin typeface="Times New Roman" panose="02020603050405020304" pitchFamily="18" charset="0"/>
                <a:cs typeface="Times New Roman" panose="02020603050405020304" pitchFamily="18" charset="0"/>
              </a:rPr>
              <a:t>have been </a:t>
            </a:r>
            <a:r>
              <a:rPr lang="en-US" sz="2000" dirty="0">
                <a:latin typeface="Times New Roman" panose="02020603050405020304" pitchFamily="18" charset="0"/>
                <a:cs typeface="Times New Roman" panose="02020603050405020304" pitchFamily="18" charset="0"/>
              </a:rPr>
              <a:t>found </a:t>
            </a:r>
            <a:r>
              <a:rPr lang="en-US" sz="2000" dirty="0" err="1">
                <a:latin typeface="Times New Roman" panose="02020603050405020304" pitchFamily="18" charset="0"/>
                <a:cs typeface="Times New Roman" panose="02020603050405020304" pitchFamily="18" charset="0"/>
              </a:rPr>
              <a:t>favourable</a:t>
            </a:r>
            <a:r>
              <a:rPr lang="en-US" sz="2000" dirty="0">
                <a:latin typeface="Times New Roman" panose="02020603050405020304" pitchFamily="18" charset="0"/>
                <a:cs typeface="Times New Roman" panose="02020603050405020304" pitchFamily="18" charset="0"/>
              </a:rPr>
              <a:t> for plant growth and oil production. It can grow up to an altitude of 900 m. </a:t>
            </a:r>
            <a:r>
              <a:rPr lang="en-US" sz="2000" dirty="0" smtClean="0">
                <a:latin typeface="Times New Roman" panose="02020603050405020304" pitchFamily="18" charset="0"/>
                <a:cs typeface="Times New Roman" panose="02020603050405020304" pitchFamily="18" charset="0"/>
              </a:rPr>
              <a:t>The plant </a:t>
            </a:r>
            <a:r>
              <a:rPr lang="en-US" sz="2000" dirty="0">
                <a:latin typeface="Times New Roman" panose="02020603050405020304" pitchFamily="18" charset="0"/>
                <a:cs typeface="Times New Roman" panose="02020603050405020304" pitchFamily="18" charset="0"/>
              </a:rPr>
              <a:t>is moderately tolerant to drought and frost. The plant can be grown under partially </a:t>
            </a:r>
            <a:r>
              <a:rPr lang="en-US" sz="2000" dirty="0" smtClean="0">
                <a:latin typeface="Times New Roman" panose="02020603050405020304" pitchFamily="18" charset="0"/>
                <a:cs typeface="Times New Roman" panose="02020603050405020304" pitchFamily="18" charset="0"/>
              </a:rPr>
              <a:t>shaded conditions </a:t>
            </a:r>
            <a:r>
              <a:rPr lang="en-US" sz="2000" dirty="0">
                <a:latin typeface="Times New Roman" panose="02020603050405020304" pitchFamily="18" charset="0"/>
                <a:cs typeface="Times New Roman" panose="02020603050405020304" pitchFamily="18" charset="0"/>
              </a:rPr>
              <a:t>but with low oil contents.</a:t>
            </a:r>
          </a:p>
        </p:txBody>
      </p:sp>
      <p:sp>
        <p:nvSpPr>
          <p:cNvPr id="5" name="Rectangle 4">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8382000" y="0"/>
            <a:ext cx="761999" cy="381000"/>
          </a:xfrm>
          <a:prstGeom prst="rect">
            <a:avLst/>
          </a:prstGeom>
        </p:spPr>
      </p:pic>
      <p:sp>
        <p:nvSpPr>
          <p:cNvPr id="2" name="Rectangle 1"/>
          <p:cNvSpPr/>
          <p:nvPr/>
        </p:nvSpPr>
        <p:spPr>
          <a:xfrm>
            <a:off x="76199" y="190500"/>
            <a:ext cx="8991600" cy="4501232"/>
          </a:xfrm>
          <a:prstGeom prst="rect">
            <a:avLst/>
          </a:prstGeom>
        </p:spPr>
        <p:txBody>
          <a:bodyPr wrap="square">
            <a:spAutoFit/>
          </a:bodyPr>
          <a:lstStyle/>
          <a:p>
            <a:pPr algn="just">
              <a:lnSpc>
                <a:spcPct val="150000"/>
              </a:lnSpc>
            </a:pPr>
            <a:r>
              <a:rPr lang="en-US" sz="1900" b="1" dirty="0">
                <a:latin typeface="Times New Roman" panose="02020603050405020304" pitchFamily="18" charset="0"/>
                <a:cs typeface="Times New Roman" panose="02020603050405020304" pitchFamily="18" charset="0"/>
              </a:rPr>
              <a:t>Planting time:</a:t>
            </a:r>
          </a:p>
          <a:p>
            <a:pPr algn="just">
              <a:lnSpc>
                <a:spcPct val="150000"/>
              </a:lnSpc>
            </a:pPr>
            <a:r>
              <a:rPr lang="en-US" sz="1900" dirty="0">
                <a:latin typeface="Times New Roman" panose="02020603050405020304" pitchFamily="18" charset="0"/>
                <a:cs typeface="Times New Roman" panose="02020603050405020304" pitchFamily="18" charset="0"/>
              </a:rPr>
              <a:t>The nursery can be raised in the third week of February and transplanting is generally done in the </a:t>
            </a:r>
            <a:r>
              <a:rPr lang="en-US" sz="1900" dirty="0" smtClean="0">
                <a:latin typeface="Times New Roman" panose="02020603050405020304" pitchFamily="18" charset="0"/>
                <a:cs typeface="Times New Roman" panose="02020603050405020304" pitchFamily="18" charset="0"/>
              </a:rPr>
              <a:t>middle of April</a:t>
            </a:r>
          </a:p>
          <a:p>
            <a:pPr algn="just">
              <a:lnSpc>
                <a:spcPct val="150000"/>
              </a:lnSpc>
            </a:pPr>
            <a:r>
              <a:rPr lang="en-US" sz="1900" dirty="0" smtClean="0">
                <a:latin typeface="Times New Roman" panose="02020603050405020304" pitchFamily="18" charset="0"/>
                <a:cs typeface="Times New Roman" panose="02020603050405020304" pitchFamily="18" charset="0"/>
              </a:rPr>
              <a:t>I</a:t>
            </a:r>
            <a:r>
              <a:rPr lang="en-US" sz="1900" b="1" dirty="0" smtClean="0">
                <a:latin typeface="Times New Roman" panose="02020603050405020304" pitchFamily="18" charset="0"/>
                <a:cs typeface="Times New Roman" panose="02020603050405020304" pitchFamily="18" charset="0"/>
              </a:rPr>
              <a:t>mproved varieties:</a:t>
            </a:r>
          </a:p>
          <a:p>
            <a:pPr algn="just">
              <a:lnSpc>
                <a:spcPct val="150000"/>
              </a:lnSpc>
            </a:pPr>
            <a:r>
              <a:rPr lang="en-US" sz="1900" dirty="0" smtClean="0">
                <a:latin typeface="Times New Roman" panose="02020603050405020304" pitchFamily="18" charset="0"/>
                <a:cs typeface="Times New Roman" panose="02020603050405020304" pitchFamily="18" charset="0"/>
              </a:rPr>
              <a:t>R.R.L.O.C</a:t>
            </a:r>
            <a:r>
              <a:rPr lang="en-US" sz="1900" dirty="0">
                <a:latin typeface="Times New Roman" panose="02020603050405020304" pitchFamily="18" charset="0"/>
                <a:cs typeface="Times New Roman" panose="02020603050405020304" pitchFamily="18" charset="0"/>
              </a:rPr>
              <a:t>.-</a:t>
            </a:r>
            <a:r>
              <a:rPr lang="en-US" sz="1900" dirty="0" smtClean="0">
                <a:latin typeface="Times New Roman" panose="02020603050405020304" pitchFamily="18" charset="0"/>
                <a:cs typeface="Times New Roman" panose="02020603050405020304" pitchFamily="18" charset="0"/>
              </a:rPr>
              <a:t>11,  </a:t>
            </a:r>
            <a:r>
              <a:rPr lang="en-US" sz="1900" dirty="0">
                <a:latin typeface="Times New Roman" panose="02020603050405020304" pitchFamily="18" charset="0"/>
                <a:cs typeface="Times New Roman" panose="02020603050405020304" pitchFamily="18" charset="0"/>
              </a:rPr>
              <a:t>R.R.L.O.C.-</a:t>
            </a:r>
            <a:r>
              <a:rPr lang="en-US" sz="1900" dirty="0" smtClean="0">
                <a:latin typeface="Times New Roman" panose="02020603050405020304" pitchFamily="18" charset="0"/>
                <a:cs typeface="Times New Roman" panose="02020603050405020304" pitchFamily="18" charset="0"/>
              </a:rPr>
              <a:t>12,  </a:t>
            </a:r>
            <a:r>
              <a:rPr lang="en-US" sz="1900" dirty="0">
                <a:latin typeface="Times New Roman" panose="02020603050405020304" pitchFamily="18" charset="0"/>
                <a:cs typeface="Times New Roman" panose="02020603050405020304" pitchFamily="18" charset="0"/>
              </a:rPr>
              <a:t>R.R.L.O.C.-</a:t>
            </a:r>
            <a:r>
              <a:rPr lang="en-US" sz="1900" dirty="0" smtClean="0">
                <a:latin typeface="Times New Roman" panose="02020603050405020304" pitchFamily="18" charset="0"/>
                <a:cs typeface="Times New Roman" panose="02020603050405020304" pitchFamily="18" charset="0"/>
              </a:rPr>
              <a:t>14. </a:t>
            </a:r>
            <a:r>
              <a:rPr lang="en-US" sz="2000" dirty="0" smtClean="0"/>
              <a:t>CIM-</a:t>
            </a:r>
            <a:r>
              <a:rPr lang="en-US" sz="2000" dirty="0" err="1" smtClean="0"/>
              <a:t>Angana</a:t>
            </a:r>
            <a:r>
              <a:rPr lang="en-US" sz="2000" dirty="0" smtClean="0"/>
              <a:t>, CIM-</a:t>
            </a:r>
            <a:r>
              <a:rPr lang="en-US" sz="2000" dirty="0" err="1" smtClean="0"/>
              <a:t>Ayu</a:t>
            </a:r>
            <a:r>
              <a:rPr lang="en-US" sz="2000" dirty="0" smtClean="0"/>
              <a:t>, CIM-</a:t>
            </a:r>
            <a:r>
              <a:rPr lang="en-US" sz="2000" dirty="0" err="1" smtClean="0"/>
              <a:t>Kanchan</a:t>
            </a:r>
            <a:r>
              <a:rPr lang="en-US" sz="2000" dirty="0" smtClean="0"/>
              <a:t>.</a:t>
            </a:r>
            <a:endParaRPr lang="en-US" sz="1900" dirty="0" smtClean="0">
              <a:latin typeface="Times New Roman" panose="02020603050405020304" pitchFamily="18" charset="0"/>
              <a:cs typeface="Times New Roman" panose="02020603050405020304" pitchFamily="18" charset="0"/>
            </a:endParaRPr>
          </a:p>
          <a:p>
            <a:pPr algn="just">
              <a:lnSpc>
                <a:spcPct val="150000"/>
              </a:lnSpc>
            </a:pPr>
            <a:endParaRPr lang="en-US" sz="1900" dirty="0" smtClean="0">
              <a:latin typeface="Times New Roman" panose="02020603050405020304" pitchFamily="18" charset="0"/>
              <a:cs typeface="Times New Roman" panose="02020603050405020304" pitchFamily="18" charset="0"/>
            </a:endParaRPr>
          </a:p>
          <a:p>
            <a:pPr algn="just">
              <a:lnSpc>
                <a:spcPct val="150000"/>
              </a:lnSpc>
            </a:pPr>
            <a:r>
              <a:rPr lang="en-US" sz="1900" b="1" dirty="0" smtClean="0">
                <a:latin typeface="Times New Roman" panose="02020603050405020304" pitchFamily="18" charset="0"/>
                <a:cs typeface="Times New Roman" panose="02020603050405020304" pitchFamily="18" charset="0"/>
              </a:rPr>
              <a:t>Propagation</a:t>
            </a:r>
            <a:r>
              <a:rPr lang="en-US" sz="1900" b="1" dirty="0">
                <a:latin typeface="Times New Roman" panose="02020603050405020304" pitchFamily="18" charset="0"/>
                <a:cs typeface="Times New Roman" panose="02020603050405020304" pitchFamily="18" charset="0"/>
              </a:rPr>
              <a:t>:</a:t>
            </a:r>
          </a:p>
          <a:p>
            <a:pPr algn="just">
              <a:lnSpc>
                <a:spcPct val="150000"/>
              </a:lnSpc>
            </a:pPr>
            <a:r>
              <a:rPr lang="en-US" sz="1900" dirty="0" err="1">
                <a:latin typeface="Times New Roman" panose="02020603050405020304" pitchFamily="18" charset="0"/>
                <a:cs typeface="Times New Roman" panose="02020603050405020304" pitchFamily="18" charset="0"/>
              </a:rPr>
              <a:t>Tulsi</a:t>
            </a:r>
            <a:r>
              <a:rPr lang="en-US" sz="1900" dirty="0">
                <a:latin typeface="Times New Roman" panose="02020603050405020304" pitchFamily="18" charset="0"/>
                <a:cs typeface="Times New Roman" panose="02020603050405020304" pitchFamily="18" charset="0"/>
              </a:rPr>
              <a:t> is propagated through seeds. Seeds will get deteriorated over generations, due </a:t>
            </a:r>
            <a:r>
              <a:rPr lang="en-US" sz="1900" dirty="0" smtClean="0">
                <a:latin typeface="Times New Roman" panose="02020603050405020304" pitchFamily="18" charset="0"/>
                <a:cs typeface="Times New Roman" panose="02020603050405020304" pitchFamily="18" charset="0"/>
              </a:rPr>
              <a:t>to its </a:t>
            </a:r>
            <a:r>
              <a:rPr lang="en-US" sz="1900" dirty="0">
                <a:latin typeface="Times New Roman" panose="02020603050405020304" pitchFamily="18" charset="0"/>
                <a:cs typeface="Times New Roman" panose="02020603050405020304" pitchFamily="18" charset="0"/>
              </a:rPr>
              <a:t>high crosspollination. Hence, for fresh plantings, the growers have to take fresh </a:t>
            </a:r>
            <a:r>
              <a:rPr lang="en-US" sz="1900" b="1" dirty="0">
                <a:latin typeface="Times New Roman" panose="02020603050405020304" pitchFamily="18" charset="0"/>
                <a:cs typeface="Times New Roman" panose="02020603050405020304" pitchFamily="18" charset="0"/>
              </a:rPr>
              <a:t>seeds </a:t>
            </a:r>
            <a:r>
              <a:rPr lang="en-US" sz="1900" dirty="0">
                <a:latin typeface="Times New Roman" panose="02020603050405020304" pitchFamily="18" charset="0"/>
                <a:cs typeface="Times New Roman" panose="02020603050405020304" pitchFamily="18" charset="0"/>
              </a:rPr>
              <a:t>from the pedigree stock</a:t>
            </a:r>
            <a:r>
              <a:rPr lang="en-US" sz="1900" dirty="0" smtClean="0">
                <a:latin typeface="Times New Roman" panose="02020603050405020304" pitchFamily="18" charset="0"/>
                <a:cs typeface="Times New Roman" panose="02020603050405020304" pitchFamily="18" charset="0"/>
              </a:rPr>
              <a:t>. </a:t>
            </a:r>
            <a:endParaRPr lang="en-US" sz="1900" dirty="0">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644060" y="0"/>
            <a:ext cx="1499939" cy="304800"/>
          </a:xfrm>
          <a:prstGeom prst="rect">
            <a:avLst/>
          </a:prstGeom>
        </p:spPr>
      </p:pic>
      <p:sp>
        <p:nvSpPr>
          <p:cNvPr id="2" name="Rectangle 1"/>
          <p:cNvSpPr/>
          <p:nvPr/>
        </p:nvSpPr>
        <p:spPr>
          <a:xfrm>
            <a:off x="-5862" y="-11723"/>
            <a:ext cx="9143999" cy="5940088"/>
          </a:xfrm>
          <a:prstGeom prst="rect">
            <a:avLst/>
          </a:prstGeom>
        </p:spPr>
        <p:txBody>
          <a:bodyPr wrap="square">
            <a:spAutoFit/>
          </a:bodyPr>
          <a:lstStyle/>
          <a:p>
            <a:pPr algn="just">
              <a:lnSpc>
                <a:spcPct val="150000"/>
              </a:lnSpc>
            </a:pPr>
            <a:r>
              <a:rPr lang="en-US" sz="2000" b="1" dirty="0" smtClean="0">
                <a:latin typeface="Times New Roman" panose="02020603050405020304" pitchFamily="18" charset="0"/>
                <a:cs typeface="Times New Roman" panose="02020603050405020304" pitchFamily="18" charset="0"/>
              </a:rPr>
              <a:t>Preparation </a:t>
            </a:r>
            <a:r>
              <a:rPr lang="en-US" sz="2000" b="1" dirty="0">
                <a:latin typeface="Times New Roman" panose="02020603050405020304" pitchFamily="18" charset="0"/>
                <a:cs typeface="Times New Roman" panose="02020603050405020304" pitchFamily="18" charset="0"/>
              </a:rPr>
              <a:t>of Nursery: </a:t>
            </a:r>
            <a:endParaRPr lang="en-US" sz="2000" b="1" dirty="0" smtClean="0">
              <a:latin typeface="Times New Roman" panose="02020603050405020304" pitchFamily="18" charset="0"/>
              <a:cs typeface="Times New Roman" panose="02020603050405020304" pitchFamily="18" charset="0"/>
            </a:endParaRPr>
          </a:p>
          <a:p>
            <a:pPr algn="just">
              <a:lnSpc>
                <a:spcPct val="150000"/>
              </a:lnSpc>
            </a:pPr>
            <a:r>
              <a:rPr lang="en-US" sz="2000" dirty="0" smtClean="0">
                <a:latin typeface="Times New Roman" panose="02020603050405020304" pitchFamily="18" charset="0"/>
                <a:cs typeface="Times New Roman" panose="02020603050405020304" pitchFamily="18" charset="0"/>
              </a:rPr>
              <a:t>Raised </a:t>
            </a:r>
            <a:r>
              <a:rPr lang="en-US" sz="2000" dirty="0">
                <a:latin typeface="Times New Roman" panose="02020603050405020304" pitchFamily="18" charset="0"/>
                <a:cs typeface="Times New Roman" panose="02020603050405020304" pitchFamily="18" charset="0"/>
              </a:rPr>
              <a:t>seed beds of 15 × 4 × 9 </a:t>
            </a:r>
            <a:r>
              <a:rPr lang="en-US" sz="2000" dirty="0" err="1">
                <a:latin typeface="Times New Roman" panose="02020603050405020304" pitchFamily="18" charset="0"/>
                <a:cs typeface="Times New Roman" panose="02020603050405020304" pitchFamily="18" charset="0"/>
              </a:rPr>
              <a:t>ft</a:t>
            </a:r>
            <a:r>
              <a:rPr lang="en-US" sz="2000" dirty="0">
                <a:latin typeface="Times New Roman" panose="02020603050405020304" pitchFamily="18" charset="0"/>
                <a:cs typeface="Times New Roman" panose="02020603050405020304" pitchFamily="18" charset="0"/>
              </a:rPr>
              <a:t> size should be thoroughly prepared and well manures by the addition of farm yard manure 10 kg per bed. About 200-300 g seeds are enough to raise the seedlings for transplanting in one hectare of land. The seeds are very small and hence it should be mixed with sand and sown to a depth of 2 cm. After sowing, the seeds in the nursery, a mixture of farm yard manure and soil should be spread in a thin layer over the seeds and irrigate with a sprinkler hose. The seeds germinate in 8-12 days and the seedlings are ready for transplanting in about 6 weeks time at 4-5 leaf stage. A spray of 2% urea solution on the nursery plants at 15 to 20 days before transplanting helps in getting healthy seedlings for transplanting. </a:t>
            </a:r>
            <a:endParaRPr lang="en-US" sz="2000" dirty="0" smtClean="0">
              <a:latin typeface="Times New Roman" panose="02020603050405020304" pitchFamily="18" charset="0"/>
              <a:cs typeface="Times New Roman" panose="02020603050405020304" pitchFamily="18" charset="0"/>
            </a:endParaRPr>
          </a:p>
          <a:p>
            <a:pPr algn="just"/>
            <a:r>
              <a:rPr lang="en-US" sz="2000" b="1" dirty="0" smtClean="0">
                <a:latin typeface="Times New Roman" panose="02020603050405020304" pitchFamily="18" charset="0"/>
                <a:cs typeface="Times New Roman" panose="02020603050405020304" pitchFamily="18" charset="0"/>
              </a:rPr>
              <a:t>Land </a:t>
            </a:r>
            <a:r>
              <a:rPr lang="en-US" sz="2000" b="1" dirty="0">
                <a:latin typeface="Times New Roman" panose="02020603050405020304" pitchFamily="18" charset="0"/>
                <a:cs typeface="Times New Roman" panose="02020603050405020304" pitchFamily="18" charset="0"/>
              </a:rPr>
              <a:t>preparation: </a:t>
            </a:r>
            <a:r>
              <a:rPr lang="en-US" sz="2000" dirty="0">
                <a:latin typeface="Times New Roman" panose="02020603050405020304" pitchFamily="18" charset="0"/>
                <a:cs typeface="Times New Roman" panose="02020603050405020304" pitchFamily="18" charset="0"/>
              </a:rPr>
              <a:t>The land is brought to fine </a:t>
            </a:r>
            <a:r>
              <a:rPr lang="en-US" sz="2000" dirty="0" err="1">
                <a:latin typeface="Times New Roman" panose="02020603050405020304" pitchFamily="18" charset="0"/>
                <a:cs typeface="Times New Roman" panose="02020603050405020304" pitchFamily="18" charset="0"/>
              </a:rPr>
              <a:t>tilth</a:t>
            </a:r>
            <a:r>
              <a:rPr lang="en-US" sz="2000" dirty="0">
                <a:latin typeface="Times New Roman" panose="02020603050405020304" pitchFamily="18" charset="0"/>
                <a:cs typeface="Times New Roman" panose="02020603050405020304" pitchFamily="18" charset="0"/>
              </a:rPr>
              <a:t> and laid out into plots of convenient sizes. It is preferable to add 15 t/ha of farm yard manure and recommended fertilizers as basal dose during the preparation of land and should be mixed well in the </a:t>
            </a:r>
            <a:r>
              <a:rPr lang="en-US" sz="2000" dirty="0" smtClean="0">
                <a:latin typeface="Times New Roman" panose="02020603050405020304" pitchFamily="18" charset="0"/>
                <a:cs typeface="Times New Roman" panose="02020603050405020304" pitchFamily="18" charset="0"/>
              </a:rPr>
              <a:t>soil.</a:t>
            </a:r>
            <a:endParaRPr lang="en-US" sz="2000" dirty="0">
              <a:solidFill>
                <a:srgbClr val="000000"/>
              </a:solidFill>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extLst>
      <p:ext uri="{BB962C8B-B14F-4D97-AF65-F5344CB8AC3E}">
        <p14:creationId xmlns:p14="http://schemas.microsoft.com/office/powerpoint/2010/main" val="2366958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644060" y="0"/>
            <a:ext cx="1499939" cy="381000"/>
          </a:xfrm>
          <a:prstGeom prst="rect">
            <a:avLst/>
          </a:prstGeom>
        </p:spPr>
      </p:pic>
      <p:sp>
        <p:nvSpPr>
          <p:cNvPr id="2" name="Rectangle 1"/>
          <p:cNvSpPr/>
          <p:nvPr/>
        </p:nvSpPr>
        <p:spPr>
          <a:xfrm>
            <a:off x="11723" y="0"/>
            <a:ext cx="9143999" cy="6038641"/>
          </a:xfrm>
          <a:prstGeom prst="rect">
            <a:avLst/>
          </a:prstGeom>
        </p:spPr>
        <p:txBody>
          <a:bodyPr wrap="square">
            <a:sp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Transplanting</a:t>
            </a:r>
            <a:r>
              <a:rPr lang="en-US" sz="2000" b="1" dirty="0" smtClean="0">
                <a:latin typeface="Times New Roman" panose="02020603050405020304" pitchFamily="18" charset="0"/>
                <a:cs typeface="Times New Roman" panose="02020603050405020304" pitchFamily="18" charset="0"/>
              </a:rPr>
              <a:t>:</a:t>
            </a:r>
          </a:p>
          <a:p>
            <a:pPr algn="just">
              <a:lnSpc>
                <a:spcPct val="150000"/>
              </a:lnSpc>
            </a:pP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Seedlings of six weeks old and having 4-5 leaves are transplanted at a spacing of 40 × 40 cm, 40 × 50 cm and 50 × 30 cm to get high herbage and oil </a:t>
            </a:r>
            <a:r>
              <a:rPr lang="en-US" sz="2000" dirty="0" smtClean="0">
                <a:latin typeface="Times New Roman" panose="02020603050405020304" pitchFamily="18" charset="0"/>
                <a:cs typeface="Times New Roman" panose="02020603050405020304" pitchFamily="18" charset="0"/>
              </a:rPr>
              <a:t>yield. The </a:t>
            </a:r>
            <a:r>
              <a:rPr lang="en-US" sz="2000" dirty="0">
                <a:latin typeface="Times New Roman" panose="02020603050405020304" pitchFamily="18" charset="0"/>
                <a:cs typeface="Times New Roman" panose="02020603050405020304" pitchFamily="18" charset="0"/>
              </a:rPr>
              <a:t>plots are irrigated immediately after transplanting. The seedlings will establish well by the time of second irrigation. At this stage gap filling and replacement of the poor plants are also done so that uniform plant stand is achieved. </a:t>
            </a:r>
            <a:endParaRPr lang="en-US" sz="2000" dirty="0" smtClean="0">
              <a:latin typeface="Times New Roman" panose="02020603050405020304" pitchFamily="18" charset="0"/>
              <a:cs typeface="Times New Roman" panose="02020603050405020304" pitchFamily="18" charset="0"/>
            </a:endParaRPr>
          </a:p>
          <a:p>
            <a:pPr algn="just">
              <a:lnSpc>
                <a:spcPct val="150000"/>
              </a:lnSpc>
            </a:pPr>
            <a:r>
              <a:rPr lang="en-US" sz="2000" b="1" dirty="0" smtClean="0">
                <a:latin typeface="Times New Roman" panose="02020603050405020304" pitchFamily="18" charset="0"/>
                <a:cs typeface="Times New Roman" panose="02020603050405020304" pitchFamily="18" charset="0"/>
              </a:rPr>
              <a:t>Manure </a:t>
            </a:r>
            <a:r>
              <a:rPr lang="en-US" sz="2000" b="1" dirty="0">
                <a:latin typeface="Times New Roman" panose="02020603050405020304" pitchFamily="18" charset="0"/>
                <a:cs typeface="Times New Roman" panose="02020603050405020304" pitchFamily="18" charset="0"/>
              </a:rPr>
              <a:t>and Fertilizers</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Farm </a:t>
            </a:r>
            <a:r>
              <a:rPr lang="en-US" sz="2000" dirty="0">
                <a:latin typeface="Times New Roman" panose="02020603050405020304" pitchFamily="18" charset="0"/>
                <a:cs typeface="Times New Roman" panose="02020603050405020304" pitchFamily="18" charset="0"/>
              </a:rPr>
              <a:t>yard manure / compost are to be applied at 10 t/ha before planting. Ensure that FYM / compost is well decomposed before use. </a:t>
            </a: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optimum fertilizer dose recommended for this crop is 120 kg N, 60 kg of P2 O5 and K2 O per hectare. </a:t>
            </a:r>
            <a:r>
              <a:rPr lang="en-US" sz="2000" dirty="0" smtClean="0">
                <a:latin typeface="Times New Roman" panose="02020603050405020304" pitchFamily="18" charset="0"/>
                <a:cs typeface="Times New Roman" panose="02020603050405020304" pitchFamily="18" charset="0"/>
              </a:rPr>
              <a:t>Application </a:t>
            </a:r>
            <a:r>
              <a:rPr lang="en-US" sz="2000" dirty="0">
                <a:latin typeface="Times New Roman" panose="02020603050405020304" pitchFamily="18" charset="0"/>
                <a:cs typeface="Times New Roman" panose="02020603050405020304" pitchFamily="18" charset="0"/>
              </a:rPr>
              <a:t>of micronutrients, cobalt and manganese at 50 and 100 ppm concentrations respectively is reported to increase the oil yield significantly. Application of 120 kg N, 105 kg each of P2 O5 and K2 O per hectare is recommended for saline and alkaline </a:t>
            </a:r>
            <a:r>
              <a:rPr lang="en-US" sz="2000" dirty="0" smtClean="0">
                <a:latin typeface="Times New Roman" panose="02020603050405020304" pitchFamily="18" charset="0"/>
                <a:cs typeface="Times New Roman" panose="02020603050405020304" pitchFamily="18" charset="0"/>
              </a:rPr>
              <a:t>soils.</a:t>
            </a:r>
            <a:endParaRPr lang="en-US" sz="2000" dirty="0">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extLst>
      <p:ext uri="{BB962C8B-B14F-4D97-AF65-F5344CB8AC3E}">
        <p14:creationId xmlns:p14="http://schemas.microsoft.com/office/powerpoint/2010/main" val="1244778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644060" y="0"/>
            <a:ext cx="1499939" cy="377667"/>
          </a:xfrm>
          <a:prstGeom prst="rect">
            <a:avLst/>
          </a:prstGeom>
        </p:spPr>
      </p:pic>
      <p:sp>
        <p:nvSpPr>
          <p:cNvPr id="2" name="Rectangle 1"/>
          <p:cNvSpPr/>
          <p:nvPr/>
        </p:nvSpPr>
        <p:spPr>
          <a:xfrm>
            <a:off x="117230" y="0"/>
            <a:ext cx="8991600" cy="2400657"/>
          </a:xfrm>
          <a:prstGeom prst="rect">
            <a:avLst/>
          </a:prstGeom>
        </p:spPr>
        <p:txBody>
          <a:bodyPr wrap="square">
            <a:sp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Irrigation: </a:t>
            </a:r>
            <a:r>
              <a:rPr lang="en-US" sz="2000" dirty="0" err="1">
                <a:latin typeface="Times New Roman" panose="02020603050405020304" pitchFamily="18" charset="0"/>
                <a:cs typeface="Times New Roman" panose="02020603050405020304" pitchFamily="18" charset="0"/>
              </a:rPr>
              <a:t>Tulsi’s</a:t>
            </a:r>
            <a:r>
              <a:rPr lang="en-US" sz="2000" dirty="0">
                <a:latin typeface="Times New Roman" panose="02020603050405020304" pitchFamily="18" charset="0"/>
                <a:cs typeface="Times New Roman" panose="02020603050405020304" pitchFamily="18" charset="0"/>
              </a:rPr>
              <a:t> irrigation requirement depends upon the season and moisture content of soil. In summer three irrigations per month are necessary whereas, during other seasons it should be done as and when required except in rainy season when no irrigation is required. About 12-15 irrigations are required during the year. Apply mulch to conserve soil moisture</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
        <p:nvSpPr>
          <p:cNvPr id="3" name="Rectangle 2"/>
          <p:cNvSpPr/>
          <p:nvPr/>
        </p:nvSpPr>
        <p:spPr>
          <a:xfrm>
            <a:off x="82061" y="2347398"/>
            <a:ext cx="9061939" cy="3785652"/>
          </a:xfrm>
          <a:prstGeom prst="rect">
            <a:avLst/>
          </a:prstGeom>
        </p:spPr>
        <p:txBody>
          <a:bodyPr wrap="square">
            <a:sp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Intercultural operation: </a:t>
            </a:r>
            <a:r>
              <a:rPr lang="en-US" sz="2000" dirty="0">
                <a:latin typeface="Times New Roman" panose="02020603050405020304" pitchFamily="18" charset="0"/>
                <a:cs typeface="Times New Roman" panose="02020603050405020304" pitchFamily="18" charset="0"/>
              </a:rPr>
              <a:t>Weeds have to be managed before they start competing with the main crop for nutrients and light. First weeding is done one month after planting and the second 4 weeks later. After this, no further weeding is required as the plants become bushy thereby suppress the weeds. One hoeing and </a:t>
            </a:r>
            <a:r>
              <a:rPr lang="en-US" sz="2000" dirty="0" err="1">
                <a:latin typeface="Times New Roman" panose="02020603050405020304" pitchFamily="18" charset="0"/>
                <a:cs typeface="Times New Roman" panose="02020603050405020304" pitchFamily="18" charset="0"/>
              </a:rPr>
              <a:t>earthing</a:t>
            </a:r>
            <a:r>
              <a:rPr lang="en-US" sz="2000" dirty="0">
                <a:latin typeface="Times New Roman" panose="02020603050405020304" pitchFamily="18" charset="0"/>
                <a:cs typeface="Times New Roman" panose="02020603050405020304" pitchFamily="18" charset="0"/>
              </a:rPr>
              <a:t> up operation is required at two months after planting. Use mulch to maintain soil moisture and to inhibit growth of weeds. Do not use chemical herbicides to eradicate weeds and do not keep weeds till flowering as this will increase weed pressure in coming years. Do not allow the soil to dry up due to excessive weeding.</a:t>
            </a:r>
          </a:p>
        </p:txBody>
      </p:sp>
    </p:spTree>
    <p:extLst>
      <p:ext uri="{BB962C8B-B14F-4D97-AF65-F5344CB8AC3E}">
        <p14:creationId xmlns:p14="http://schemas.microsoft.com/office/powerpoint/2010/main" val="10920132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949</TotalTime>
  <Words>1570</Words>
  <Application>Microsoft Office PowerPoint</Application>
  <PresentationFormat>On-screen Show (4:3)</PresentationFormat>
  <Paragraphs>58</Paragraphs>
  <Slides>11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Calibri Light</vt:lpstr>
      <vt:lpstr>Cambria</vt:lpstr>
      <vt:lpstr>Tahoma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Nisha Nitharwal</dc:creator>
  <cp:lastModifiedBy>Mahendra</cp:lastModifiedBy>
  <cp:revision>166</cp:revision>
  <cp:lastPrinted>2024-02-10T08:58:42Z</cp:lastPrinted>
  <dcterms:created xsi:type="dcterms:W3CDTF">2019-11-14T04:58:58Z</dcterms:created>
  <dcterms:modified xsi:type="dcterms:W3CDTF">2024-04-17T09:26:35Z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2013-11-12T00:00:00Z</vt:filetime>
  </property>
  <property fmtid="{D5CDD505-2E9C-101B-9397-08002B2CF9AE}" pid="3" name="Creator">
    <vt:lpwstr>Microsoft® Office PowerPoint® 2007</vt:lpwstr>
  </property>
  <property fmtid="{D5CDD505-2E9C-101B-9397-08002B2CF9AE}" pid="4" name="LastSaved">
    <vt:filetime>2019-11-14T00:00:00Z</vt:filetime>
  </property>
</Properties>
</file>